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823" r:id="rId2"/>
    <p:sldId id="787" r:id="rId3"/>
    <p:sldId id="714" r:id="rId4"/>
    <p:sldId id="805" r:id="rId5"/>
    <p:sldId id="715" r:id="rId6"/>
    <p:sldId id="790" r:id="rId7"/>
    <p:sldId id="781" r:id="rId8"/>
    <p:sldId id="818" r:id="rId9"/>
    <p:sldId id="820" r:id="rId10"/>
    <p:sldId id="788" r:id="rId11"/>
    <p:sldId id="782" r:id="rId12"/>
    <p:sldId id="819" r:id="rId13"/>
    <p:sldId id="784" r:id="rId14"/>
    <p:sldId id="821" r:id="rId15"/>
    <p:sldId id="814" r:id="rId16"/>
    <p:sldId id="779" r:id="rId17"/>
    <p:sldId id="815" r:id="rId18"/>
    <p:sldId id="811" r:id="rId19"/>
    <p:sldId id="816" r:id="rId20"/>
    <p:sldId id="810" r:id="rId21"/>
    <p:sldId id="817" r:id="rId22"/>
    <p:sldId id="785" r:id="rId23"/>
    <p:sldId id="786" r:id="rId24"/>
    <p:sldId id="812" r:id="rId25"/>
    <p:sldId id="813" r:id="rId26"/>
    <p:sldId id="822" r:id="rId27"/>
    <p:sldId id="830" r:id="rId28"/>
    <p:sldId id="831" r:id="rId29"/>
    <p:sldId id="318" r:id="rId30"/>
    <p:sldId id="728" r:id="rId31"/>
    <p:sldId id="729" r:id="rId32"/>
    <p:sldId id="734" r:id="rId33"/>
    <p:sldId id="735" r:id="rId34"/>
    <p:sldId id="736" r:id="rId35"/>
    <p:sldId id="737" r:id="rId36"/>
    <p:sldId id="750" r:id="rId37"/>
    <p:sldId id="798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CEE21"/>
    <a:srgbClr val="36668E"/>
    <a:srgbClr val="478BC2"/>
    <a:srgbClr val="5B9BD5"/>
    <a:srgbClr val="0C3388"/>
    <a:srgbClr val="6FBA2C"/>
    <a:srgbClr val="F08300"/>
    <a:srgbClr val="E4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878" autoAdjust="0"/>
  </p:normalViewPr>
  <p:slideViewPr>
    <p:cSldViewPr snapToGrid="0">
      <p:cViewPr varScale="1">
        <p:scale>
          <a:sx n="84" d="100"/>
          <a:sy n="84" d="100"/>
        </p:scale>
        <p:origin x="459" y="36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024C0-4007-46D0-92C5-650DA520B73C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13FC4078-AE17-41C4-9CA6-94905038C83A}">
      <dgm:prSet phldrT="[文字]"/>
      <dgm:spPr/>
      <dgm:t>
        <a:bodyPr/>
        <a:lstStyle/>
        <a:p>
          <a:r>
            <a:rPr lang="zh-TW" altLang="en-US" dirty="0"/>
            <a:t>藍芽</a:t>
          </a:r>
        </a:p>
      </dgm:t>
    </dgm:pt>
    <dgm:pt modelId="{262D859D-4470-4FB5-9EFB-C19FD102B1BA}" type="parTrans" cxnId="{B89193BF-D864-4864-B1FB-638976A9F6C6}">
      <dgm:prSet/>
      <dgm:spPr/>
      <dgm:t>
        <a:bodyPr/>
        <a:lstStyle/>
        <a:p>
          <a:endParaRPr lang="zh-TW" altLang="en-US"/>
        </a:p>
      </dgm:t>
    </dgm:pt>
    <dgm:pt modelId="{D6AFB3AB-B2DA-4955-AB96-FC44A6248A65}" type="sibTrans" cxnId="{B89193BF-D864-4864-B1FB-638976A9F6C6}">
      <dgm:prSet/>
      <dgm:spPr/>
      <dgm:t>
        <a:bodyPr/>
        <a:lstStyle/>
        <a:p>
          <a:endParaRPr lang="zh-TW" altLang="en-US"/>
        </a:p>
      </dgm:t>
    </dgm:pt>
    <dgm:pt modelId="{04A76C6D-ECA7-4DE4-82B6-EF335EC7D7F0}">
      <dgm:prSet phldrT="[文字]"/>
      <dgm:spPr/>
      <dgm:t>
        <a:bodyPr/>
        <a:lstStyle/>
        <a:p>
          <a:r>
            <a:rPr lang="zh-TW" altLang="en-US" dirty="0"/>
            <a:t>一對一</a:t>
          </a:r>
        </a:p>
      </dgm:t>
    </dgm:pt>
    <dgm:pt modelId="{0BDE9EA8-B5C8-4704-BACD-0B8F2856CE41}" type="parTrans" cxnId="{A2B244F7-8AAC-4AC8-AEA4-8F896FD66468}">
      <dgm:prSet/>
      <dgm:spPr/>
      <dgm:t>
        <a:bodyPr/>
        <a:lstStyle/>
        <a:p>
          <a:endParaRPr lang="zh-TW" altLang="en-US"/>
        </a:p>
      </dgm:t>
    </dgm:pt>
    <dgm:pt modelId="{82135ABE-8D75-438B-BC74-FE28898DF48C}" type="sibTrans" cxnId="{A2B244F7-8AAC-4AC8-AEA4-8F896FD66468}">
      <dgm:prSet/>
      <dgm:spPr/>
      <dgm:t>
        <a:bodyPr/>
        <a:lstStyle/>
        <a:p>
          <a:endParaRPr lang="zh-TW" altLang="en-US"/>
        </a:p>
      </dgm:t>
    </dgm:pt>
    <dgm:pt modelId="{89434F60-6F4C-4435-97C6-4703D61BB70A}">
      <dgm:prSet phldrT="[文字]"/>
      <dgm:spPr/>
      <dgm:t>
        <a:bodyPr/>
        <a:lstStyle/>
        <a:p>
          <a:r>
            <a:rPr lang="zh-TW" altLang="en-US" dirty="0"/>
            <a:t>多對多</a:t>
          </a:r>
        </a:p>
      </dgm:t>
    </dgm:pt>
    <dgm:pt modelId="{63619D2A-F1DD-4CE7-8C52-65E08000F47B}" type="parTrans" cxnId="{EFAF4FB7-98F1-4B43-8D6E-5AE0C1703663}">
      <dgm:prSet/>
      <dgm:spPr/>
      <dgm:t>
        <a:bodyPr/>
        <a:lstStyle/>
        <a:p>
          <a:endParaRPr lang="zh-TW" altLang="en-US"/>
        </a:p>
      </dgm:t>
    </dgm:pt>
    <dgm:pt modelId="{EA44C9DF-FF35-4C0D-9027-28B380DC7471}" type="sibTrans" cxnId="{EFAF4FB7-98F1-4B43-8D6E-5AE0C1703663}">
      <dgm:prSet/>
      <dgm:spPr/>
      <dgm:t>
        <a:bodyPr/>
        <a:lstStyle/>
        <a:p>
          <a:endParaRPr lang="zh-TW" altLang="en-US"/>
        </a:p>
      </dgm:t>
    </dgm:pt>
    <dgm:pt modelId="{8D4F18AA-EADA-4DD0-8F77-55383B313D37}">
      <dgm:prSet phldrT="[文字]"/>
      <dgm:spPr/>
      <dgm:t>
        <a:bodyPr/>
        <a:lstStyle/>
        <a:p>
          <a:r>
            <a:rPr lang="zh-TW" altLang="en-US" dirty="0"/>
            <a:t>一對多</a:t>
          </a:r>
          <a:endParaRPr lang="en-US" altLang="zh-TW" dirty="0"/>
        </a:p>
        <a:p>
          <a:r>
            <a:rPr lang="en-US" altLang="zh-TW" dirty="0"/>
            <a:t>(</a:t>
          </a:r>
          <a:r>
            <a:rPr lang="zh-TW" altLang="en-US" dirty="0"/>
            <a:t>廣播</a:t>
          </a:r>
          <a:r>
            <a:rPr lang="en-US" altLang="zh-TW" dirty="0"/>
            <a:t>)</a:t>
          </a:r>
          <a:endParaRPr lang="zh-TW" altLang="en-US" dirty="0"/>
        </a:p>
      </dgm:t>
    </dgm:pt>
    <dgm:pt modelId="{379DC500-EEF9-44C8-8255-B4BCE8DDF86E}" type="parTrans" cxnId="{8E7BC992-1202-45EF-BCCF-7FD1DE058A8C}">
      <dgm:prSet/>
      <dgm:spPr/>
      <dgm:t>
        <a:bodyPr/>
        <a:lstStyle/>
        <a:p>
          <a:endParaRPr lang="zh-TW" altLang="en-US"/>
        </a:p>
      </dgm:t>
    </dgm:pt>
    <dgm:pt modelId="{14276020-079C-4508-99BC-534F68F25F37}" type="sibTrans" cxnId="{8E7BC992-1202-45EF-BCCF-7FD1DE058A8C}">
      <dgm:prSet/>
      <dgm:spPr/>
      <dgm:t>
        <a:bodyPr/>
        <a:lstStyle/>
        <a:p>
          <a:endParaRPr lang="zh-TW" altLang="en-US"/>
        </a:p>
      </dgm:t>
    </dgm:pt>
    <dgm:pt modelId="{010F6A5B-28AD-4C00-A9AE-D5DF449790B6}" type="pres">
      <dgm:prSet presAssocID="{52D024C0-4007-46D0-92C5-650DA520B7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7778CE-A274-47AC-8802-1472D5820AAF}" type="pres">
      <dgm:prSet presAssocID="{13FC4078-AE17-41C4-9CA6-94905038C83A}" presName="hierRoot1" presStyleCnt="0">
        <dgm:presLayoutVars>
          <dgm:hierBranch val="init"/>
        </dgm:presLayoutVars>
      </dgm:prSet>
      <dgm:spPr/>
    </dgm:pt>
    <dgm:pt modelId="{FF1CFFE4-4594-469A-90D2-7086718906DC}" type="pres">
      <dgm:prSet presAssocID="{13FC4078-AE17-41C4-9CA6-94905038C83A}" presName="rootComposite1" presStyleCnt="0"/>
      <dgm:spPr/>
    </dgm:pt>
    <dgm:pt modelId="{21941632-3D16-4D67-AEBD-808B380D515D}" type="pres">
      <dgm:prSet presAssocID="{13FC4078-AE17-41C4-9CA6-94905038C83A}" presName="rootText1" presStyleLbl="node0" presStyleIdx="0" presStyleCnt="1" custScaleX="93346" custScaleY="67658">
        <dgm:presLayoutVars>
          <dgm:chPref val="3"/>
        </dgm:presLayoutVars>
      </dgm:prSet>
      <dgm:spPr/>
    </dgm:pt>
    <dgm:pt modelId="{577D5675-27BD-4FCD-B85D-A4EC82FDCF11}" type="pres">
      <dgm:prSet presAssocID="{13FC4078-AE17-41C4-9CA6-94905038C83A}" presName="rootConnector1" presStyleLbl="node1" presStyleIdx="0" presStyleCnt="0"/>
      <dgm:spPr/>
    </dgm:pt>
    <dgm:pt modelId="{EF862F60-DA5A-4417-97AC-8552E3773D45}" type="pres">
      <dgm:prSet presAssocID="{13FC4078-AE17-41C4-9CA6-94905038C83A}" presName="hierChild2" presStyleCnt="0"/>
      <dgm:spPr/>
    </dgm:pt>
    <dgm:pt modelId="{B0B5D9C5-23EE-4BCE-8112-772A0838AB26}" type="pres">
      <dgm:prSet presAssocID="{0BDE9EA8-B5C8-4704-BACD-0B8F2856CE41}" presName="Name37" presStyleLbl="parChTrans1D2" presStyleIdx="0" presStyleCnt="3"/>
      <dgm:spPr/>
    </dgm:pt>
    <dgm:pt modelId="{1DC4CADA-EB5A-4D71-A6EA-FEB2E31BC2F3}" type="pres">
      <dgm:prSet presAssocID="{04A76C6D-ECA7-4DE4-82B6-EF335EC7D7F0}" presName="hierRoot2" presStyleCnt="0">
        <dgm:presLayoutVars>
          <dgm:hierBranch val="init"/>
        </dgm:presLayoutVars>
      </dgm:prSet>
      <dgm:spPr/>
    </dgm:pt>
    <dgm:pt modelId="{3B9FA8EC-398E-4376-967C-8AFC0386FD7D}" type="pres">
      <dgm:prSet presAssocID="{04A76C6D-ECA7-4DE4-82B6-EF335EC7D7F0}" presName="rootComposite" presStyleCnt="0"/>
      <dgm:spPr/>
    </dgm:pt>
    <dgm:pt modelId="{ACC5A22A-0EA1-4B87-933F-66B4B91BEED9}" type="pres">
      <dgm:prSet presAssocID="{04A76C6D-ECA7-4DE4-82B6-EF335EC7D7F0}" presName="rootText" presStyleLbl="node2" presStyleIdx="0" presStyleCnt="3">
        <dgm:presLayoutVars>
          <dgm:chPref val="3"/>
        </dgm:presLayoutVars>
      </dgm:prSet>
      <dgm:spPr/>
    </dgm:pt>
    <dgm:pt modelId="{8BCF563D-8CB0-4C60-A247-2A7149E096C7}" type="pres">
      <dgm:prSet presAssocID="{04A76C6D-ECA7-4DE4-82B6-EF335EC7D7F0}" presName="rootConnector" presStyleLbl="node2" presStyleIdx="0" presStyleCnt="3"/>
      <dgm:spPr/>
    </dgm:pt>
    <dgm:pt modelId="{3A26D0E2-4F27-4414-91F7-E6CC86C73319}" type="pres">
      <dgm:prSet presAssocID="{04A76C6D-ECA7-4DE4-82B6-EF335EC7D7F0}" presName="hierChild4" presStyleCnt="0"/>
      <dgm:spPr/>
    </dgm:pt>
    <dgm:pt modelId="{E5FB0588-A716-463D-963E-9DD06CD1FDF7}" type="pres">
      <dgm:prSet presAssocID="{04A76C6D-ECA7-4DE4-82B6-EF335EC7D7F0}" presName="hierChild5" presStyleCnt="0"/>
      <dgm:spPr/>
    </dgm:pt>
    <dgm:pt modelId="{842EE016-8986-4030-AF0C-E079ED9150D2}" type="pres">
      <dgm:prSet presAssocID="{379DC500-EEF9-44C8-8255-B4BCE8DDF86E}" presName="Name37" presStyleLbl="parChTrans1D2" presStyleIdx="1" presStyleCnt="3"/>
      <dgm:spPr/>
    </dgm:pt>
    <dgm:pt modelId="{D05032E2-C442-431F-923F-FAD68A0BAC0E}" type="pres">
      <dgm:prSet presAssocID="{8D4F18AA-EADA-4DD0-8F77-55383B313D37}" presName="hierRoot2" presStyleCnt="0">
        <dgm:presLayoutVars>
          <dgm:hierBranch val="init"/>
        </dgm:presLayoutVars>
      </dgm:prSet>
      <dgm:spPr/>
    </dgm:pt>
    <dgm:pt modelId="{56308E57-449A-4D31-97B4-690BB2B0A0E5}" type="pres">
      <dgm:prSet presAssocID="{8D4F18AA-EADA-4DD0-8F77-55383B313D37}" presName="rootComposite" presStyleCnt="0"/>
      <dgm:spPr/>
    </dgm:pt>
    <dgm:pt modelId="{D683727F-0772-4377-8A95-82597C765BA4}" type="pres">
      <dgm:prSet presAssocID="{8D4F18AA-EADA-4DD0-8F77-55383B313D37}" presName="rootText" presStyleLbl="node2" presStyleIdx="1" presStyleCnt="3">
        <dgm:presLayoutVars>
          <dgm:chPref val="3"/>
        </dgm:presLayoutVars>
      </dgm:prSet>
      <dgm:spPr/>
    </dgm:pt>
    <dgm:pt modelId="{CEE4A1FB-A3C6-48DF-9B10-492649AD0606}" type="pres">
      <dgm:prSet presAssocID="{8D4F18AA-EADA-4DD0-8F77-55383B313D37}" presName="rootConnector" presStyleLbl="node2" presStyleIdx="1" presStyleCnt="3"/>
      <dgm:spPr/>
    </dgm:pt>
    <dgm:pt modelId="{19D50BAA-74FB-4238-AD82-0AF73F8A6A56}" type="pres">
      <dgm:prSet presAssocID="{8D4F18AA-EADA-4DD0-8F77-55383B313D37}" presName="hierChild4" presStyleCnt="0"/>
      <dgm:spPr/>
    </dgm:pt>
    <dgm:pt modelId="{49291894-387F-4C27-975A-033C42230B5D}" type="pres">
      <dgm:prSet presAssocID="{8D4F18AA-EADA-4DD0-8F77-55383B313D37}" presName="hierChild5" presStyleCnt="0"/>
      <dgm:spPr/>
    </dgm:pt>
    <dgm:pt modelId="{FE3469C2-35C9-4622-830E-7B3637F22135}" type="pres">
      <dgm:prSet presAssocID="{63619D2A-F1DD-4CE7-8C52-65E08000F47B}" presName="Name37" presStyleLbl="parChTrans1D2" presStyleIdx="2" presStyleCnt="3"/>
      <dgm:spPr/>
    </dgm:pt>
    <dgm:pt modelId="{C9A7CD74-B576-42E5-96A8-CF282E115546}" type="pres">
      <dgm:prSet presAssocID="{89434F60-6F4C-4435-97C6-4703D61BB70A}" presName="hierRoot2" presStyleCnt="0">
        <dgm:presLayoutVars>
          <dgm:hierBranch val="init"/>
        </dgm:presLayoutVars>
      </dgm:prSet>
      <dgm:spPr/>
    </dgm:pt>
    <dgm:pt modelId="{2C7C7C95-8A8E-43D5-94E5-489CDA6E4CF4}" type="pres">
      <dgm:prSet presAssocID="{89434F60-6F4C-4435-97C6-4703D61BB70A}" presName="rootComposite" presStyleCnt="0"/>
      <dgm:spPr/>
    </dgm:pt>
    <dgm:pt modelId="{1AC5848A-BE7F-46A7-9057-08A21C2657EE}" type="pres">
      <dgm:prSet presAssocID="{89434F60-6F4C-4435-97C6-4703D61BB70A}" presName="rootText" presStyleLbl="node2" presStyleIdx="2" presStyleCnt="3">
        <dgm:presLayoutVars>
          <dgm:chPref val="3"/>
        </dgm:presLayoutVars>
      </dgm:prSet>
      <dgm:spPr/>
    </dgm:pt>
    <dgm:pt modelId="{6F7F8C7A-3B57-4258-96C2-7CEA15148DBF}" type="pres">
      <dgm:prSet presAssocID="{89434F60-6F4C-4435-97C6-4703D61BB70A}" presName="rootConnector" presStyleLbl="node2" presStyleIdx="2" presStyleCnt="3"/>
      <dgm:spPr/>
    </dgm:pt>
    <dgm:pt modelId="{9651807E-423B-440A-A86F-50FF4342AE51}" type="pres">
      <dgm:prSet presAssocID="{89434F60-6F4C-4435-97C6-4703D61BB70A}" presName="hierChild4" presStyleCnt="0"/>
      <dgm:spPr/>
    </dgm:pt>
    <dgm:pt modelId="{908C5F4B-BCC4-4844-8B88-39B5E1540911}" type="pres">
      <dgm:prSet presAssocID="{89434F60-6F4C-4435-97C6-4703D61BB70A}" presName="hierChild5" presStyleCnt="0"/>
      <dgm:spPr/>
    </dgm:pt>
    <dgm:pt modelId="{0530D72D-78D1-4DC5-A08A-D623157FC579}" type="pres">
      <dgm:prSet presAssocID="{13FC4078-AE17-41C4-9CA6-94905038C83A}" presName="hierChild3" presStyleCnt="0"/>
      <dgm:spPr/>
    </dgm:pt>
  </dgm:ptLst>
  <dgm:cxnLst>
    <dgm:cxn modelId="{282F842C-CE42-42F6-B4F7-456FB49DDD5C}" type="presOf" srcId="{8D4F18AA-EADA-4DD0-8F77-55383B313D37}" destId="{CEE4A1FB-A3C6-48DF-9B10-492649AD0606}" srcOrd="1" destOrd="0" presId="urn:microsoft.com/office/officeart/2005/8/layout/orgChart1"/>
    <dgm:cxn modelId="{C22AD23B-B625-47D4-9023-362D69312363}" type="presOf" srcId="{63619D2A-F1DD-4CE7-8C52-65E08000F47B}" destId="{FE3469C2-35C9-4622-830E-7B3637F22135}" srcOrd="0" destOrd="0" presId="urn:microsoft.com/office/officeart/2005/8/layout/orgChart1"/>
    <dgm:cxn modelId="{B0A20D5F-8541-4907-B23F-9E7704AA673D}" type="presOf" srcId="{379DC500-EEF9-44C8-8255-B4BCE8DDF86E}" destId="{842EE016-8986-4030-AF0C-E079ED9150D2}" srcOrd="0" destOrd="0" presId="urn:microsoft.com/office/officeart/2005/8/layout/orgChart1"/>
    <dgm:cxn modelId="{36E80C55-113E-4AD9-B5E4-3E4F02CDAA43}" type="presOf" srcId="{52D024C0-4007-46D0-92C5-650DA520B73C}" destId="{010F6A5B-28AD-4C00-A9AE-D5DF449790B6}" srcOrd="0" destOrd="0" presId="urn:microsoft.com/office/officeart/2005/8/layout/orgChart1"/>
    <dgm:cxn modelId="{7298F078-3D3A-47AF-BB11-023594E34C49}" type="presOf" srcId="{04A76C6D-ECA7-4DE4-82B6-EF335EC7D7F0}" destId="{ACC5A22A-0EA1-4B87-933F-66B4B91BEED9}" srcOrd="0" destOrd="0" presId="urn:microsoft.com/office/officeart/2005/8/layout/orgChart1"/>
    <dgm:cxn modelId="{8E7BC992-1202-45EF-BCCF-7FD1DE058A8C}" srcId="{13FC4078-AE17-41C4-9CA6-94905038C83A}" destId="{8D4F18AA-EADA-4DD0-8F77-55383B313D37}" srcOrd="1" destOrd="0" parTransId="{379DC500-EEF9-44C8-8255-B4BCE8DDF86E}" sibTransId="{14276020-079C-4508-99BC-534F68F25F37}"/>
    <dgm:cxn modelId="{4C63F7B1-38A6-4C41-8FA4-FFA1FE1BC80D}" type="presOf" srcId="{8D4F18AA-EADA-4DD0-8F77-55383B313D37}" destId="{D683727F-0772-4377-8A95-82597C765BA4}" srcOrd="0" destOrd="0" presId="urn:microsoft.com/office/officeart/2005/8/layout/orgChart1"/>
    <dgm:cxn modelId="{EFAF4FB7-98F1-4B43-8D6E-5AE0C1703663}" srcId="{13FC4078-AE17-41C4-9CA6-94905038C83A}" destId="{89434F60-6F4C-4435-97C6-4703D61BB70A}" srcOrd="2" destOrd="0" parTransId="{63619D2A-F1DD-4CE7-8C52-65E08000F47B}" sibTransId="{EA44C9DF-FF35-4C0D-9027-28B380DC7471}"/>
    <dgm:cxn modelId="{B89193BF-D864-4864-B1FB-638976A9F6C6}" srcId="{52D024C0-4007-46D0-92C5-650DA520B73C}" destId="{13FC4078-AE17-41C4-9CA6-94905038C83A}" srcOrd="0" destOrd="0" parTransId="{262D859D-4470-4FB5-9EFB-C19FD102B1BA}" sibTransId="{D6AFB3AB-B2DA-4955-AB96-FC44A6248A65}"/>
    <dgm:cxn modelId="{0D725EC3-96A2-4C03-AA58-9C37D30F09D3}" type="presOf" srcId="{89434F60-6F4C-4435-97C6-4703D61BB70A}" destId="{1AC5848A-BE7F-46A7-9057-08A21C2657EE}" srcOrd="0" destOrd="0" presId="urn:microsoft.com/office/officeart/2005/8/layout/orgChart1"/>
    <dgm:cxn modelId="{DD3A5ED6-FA00-4FF5-8B22-B7D95E0A1468}" type="presOf" srcId="{04A76C6D-ECA7-4DE4-82B6-EF335EC7D7F0}" destId="{8BCF563D-8CB0-4C60-A247-2A7149E096C7}" srcOrd="1" destOrd="0" presId="urn:microsoft.com/office/officeart/2005/8/layout/orgChart1"/>
    <dgm:cxn modelId="{B78FFCDE-233A-4797-94BD-D1EDB2F1A2B0}" type="presOf" srcId="{13FC4078-AE17-41C4-9CA6-94905038C83A}" destId="{577D5675-27BD-4FCD-B85D-A4EC82FDCF11}" srcOrd="1" destOrd="0" presId="urn:microsoft.com/office/officeart/2005/8/layout/orgChart1"/>
    <dgm:cxn modelId="{965BDBDF-B448-4CBA-90E2-CD57E7CEC84A}" type="presOf" srcId="{89434F60-6F4C-4435-97C6-4703D61BB70A}" destId="{6F7F8C7A-3B57-4258-96C2-7CEA15148DBF}" srcOrd="1" destOrd="0" presId="urn:microsoft.com/office/officeart/2005/8/layout/orgChart1"/>
    <dgm:cxn modelId="{B2B4D1ED-17B0-4079-B179-72D98C3AB278}" type="presOf" srcId="{13FC4078-AE17-41C4-9CA6-94905038C83A}" destId="{21941632-3D16-4D67-AEBD-808B380D515D}" srcOrd="0" destOrd="0" presId="urn:microsoft.com/office/officeart/2005/8/layout/orgChart1"/>
    <dgm:cxn modelId="{D8A0A8F0-B22A-4BC4-8530-B7D97E0ED376}" type="presOf" srcId="{0BDE9EA8-B5C8-4704-BACD-0B8F2856CE41}" destId="{B0B5D9C5-23EE-4BCE-8112-772A0838AB26}" srcOrd="0" destOrd="0" presId="urn:microsoft.com/office/officeart/2005/8/layout/orgChart1"/>
    <dgm:cxn modelId="{A2B244F7-8AAC-4AC8-AEA4-8F896FD66468}" srcId="{13FC4078-AE17-41C4-9CA6-94905038C83A}" destId="{04A76C6D-ECA7-4DE4-82B6-EF335EC7D7F0}" srcOrd="0" destOrd="0" parTransId="{0BDE9EA8-B5C8-4704-BACD-0B8F2856CE41}" sibTransId="{82135ABE-8D75-438B-BC74-FE28898DF48C}"/>
    <dgm:cxn modelId="{BA7F6A85-C901-4F7E-BEEA-FEBDCD184232}" type="presParOf" srcId="{010F6A5B-28AD-4C00-A9AE-D5DF449790B6}" destId="{C77778CE-A274-47AC-8802-1472D5820AAF}" srcOrd="0" destOrd="0" presId="urn:microsoft.com/office/officeart/2005/8/layout/orgChart1"/>
    <dgm:cxn modelId="{B4826926-BF1C-4A02-A959-6A7390853186}" type="presParOf" srcId="{C77778CE-A274-47AC-8802-1472D5820AAF}" destId="{FF1CFFE4-4594-469A-90D2-7086718906DC}" srcOrd="0" destOrd="0" presId="urn:microsoft.com/office/officeart/2005/8/layout/orgChart1"/>
    <dgm:cxn modelId="{B68C67EE-9B99-4777-8597-CB40C915212E}" type="presParOf" srcId="{FF1CFFE4-4594-469A-90D2-7086718906DC}" destId="{21941632-3D16-4D67-AEBD-808B380D515D}" srcOrd="0" destOrd="0" presId="urn:microsoft.com/office/officeart/2005/8/layout/orgChart1"/>
    <dgm:cxn modelId="{271381F8-1809-404E-A65B-1AC7D09EBCC8}" type="presParOf" srcId="{FF1CFFE4-4594-469A-90D2-7086718906DC}" destId="{577D5675-27BD-4FCD-B85D-A4EC82FDCF11}" srcOrd="1" destOrd="0" presId="urn:microsoft.com/office/officeart/2005/8/layout/orgChart1"/>
    <dgm:cxn modelId="{C7F48F63-B72B-4D83-AA37-42B86CDACC14}" type="presParOf" srcId="{C77778CE-A274-47AC-8802-1472D5820AAF}" destId="{EF862F60-DA5A-4417-97AC-8552E3773D45}" srcOrd="1" destOrd="0" presId="urn:microsoft.com/office/officeart/2005/8/layout/orgChart1"/>
    <dgm:cxn modelId="{9B8505AC-C2CD-45A4-BBBB-3D398907DCAF}" type="presParOf" srcId="{EF862F60-DA5A-4417-97AC-8552E3773D45}" destId="{B0B5D9C5-23EE-4BCE-8112-772A0838AB26}" srcOrd="0" destOrd="0" presId="urn:microsoft.com/office/officeart/2005/8/layout/orgChart1"/>
    <dgm:cxn modelId="{C43BFCE6-B8B8-4029-B1E2-16EDA78C5944}" type="presParOf" srcId="{EF862F60-DA5A-4417-97AC-8552E3773D45}" destId="{1DC4CADA-EB5A-4D71-A6EA-FEB2E31BC2F3}" srcOrd="1" destOrd="0" presId="urn:microsoft.com/office/officeart/2005/8/layout/orgChart1"/>
    <dgm:cxn modelId="{EB13A4F0-9926-4D2C-B2FA-FA9B38288653}" type="presParOf" srcId="{1DC4CADA-EB5A-4D71-A6EA-FEB2E31BC2F3}" destId="{3B9FA8EC-398E-4376-967C-8AFC0386FD7D}" srcOrd="0" destOrd="0" presId="urn:microsoft.com/office/officeart/2005/8/layout/orgChart1"/>
    <dgm:cxn modelId="{B31B0C56-8A12-4642-A074-C3F68244D024}" type="presParOf" srcId="{3B9FA8EC-398E-4376-967C-8AFC0386FD7D}" destId="{ACC5A22A-0EA1-4B87-933F-66B4B91BEED9}" srcOrd="0" destOrd="0" presId="urn:microsoft.com/office/officeart/2005/8/layout/orgChart1"/>
    <dgm:cxn modelId="{F00E50FA-6DED-4A9C-AED8-94BED5B130E4}" type="presParOf" srcId="{3B9FA8EC-398E-4376-967C-8AFC0386FD7D}" destId="{8BCF563D-8CB0-4C60-A247-2A7149E096C7}" srcOrd="1" destOrd="0" presId="urn:microsoft.com/office/officeart/2005/8/layout/orgChart1"/>
    <dgm:cxn modelId="{29AA14B6-05F4-487E-9AE7-631517EAE7C2}" type="presParOf" srcId="{1DC4CADA-EB5A-4D71-A6EA-FEB2E31BC2F3}" destId="{3A26D0E2-4F27-4414-91F7-E6CC86C73319}" srcOrd="1" destOrd="0" presId="urn:microsoft.com/office/officeart/2005/8/layout/orgChart1"/>
    <dgm:cxn modelId="{B66087A2-E6CE-48A7-B7B4-38EE806E5EA1}" type="presParOf" srcId="{1DC4CADA-EB5A-4D71-A6EA-FEB2E31BC2F3}" destId="{E5FB0588-A716-463D-963E-9DD06CD1FDF7}" srcOrd="2" destOrd="0" presId="urn:microsoft.com/office/officeart/2005/8/layout/orgChart1"/>
    <dgm:cxn modelId="{2906FF64-580E-42B5-8299-C3EC02B0D914}" type="presParOf" srcId="{EF862F60-DA5A-4417-97AC-8552E3773D45}" destId="{842EE016-8986-4030-AF0C-E079ED9150D2}" srcOrd="2" destOrd="0" presId="urn:microsoft.com/office/officeart/2005/8/layout/orgChart1"/>
    <dgm:cxn modelId="{40C94817-E1C8-4405-9E74-91CB40132F09}" type="presParOf" srcId="{EF862F60-DA5A-4417-97AC-8552E3773D45}" destId="{D05032E2-C442-431F-923F-FAD68A0BAC0E}" srcOrd="3" destOrd="0" presId="urn:microsoft.com/office/officeart/2005/8/layout/orgChart1"/>
    <dgm:cxn modelId="{6FA33909-D7DC-48E2-85C1-FD8CCB22BCF5}" type="presParOf" srcId="{D05032E2-C442-431F-923F-FAD68A0BAC0E}" destId="{56308E57-449A-4D31-97B4-690BB2B0A0E5}" srcOrd="0" destOrd="0" presId="urn:microsoft.com/office/officeart/2005/8/layout/orgChart1"/>
    <dgm:cxn modelId="{7AB60FB0-EF6F-4896-8C33-8CD74FC46D12}" type="presParOf" srcId="{56308E57-449A-4D31-97B4-690BB2B0A0E5}" destId="{D683727F-0772-4377-8A95-82597C765BA4}" srcOrd="0" destOrd="0" presId="urn:microsoft.com/office/officeart/2005/8/layout/orgChart1"/>
    <dgm:cxn modelId="{1957C292-5328-4A91-992F-A459F8D7BB94}" type="presParOf" srcId="{56308E57-449A-4D31-97B4-690BB2B0A0E5}" destId="{CEE4A1FB-A3C6-48DF-9B10-492649AD0606}" srcOrd="1" destOrd="0" presId="urn:microsoft.com/office/officeart/2005/8/layout/orgChart1"/>
    <dgm:cxn modelId="{4FAFBC3A-D2AC-4C95-91B0-2E1DDFBE18E7}" type="presParOf" srcId="{D05032E2-C442-431F-923F-FAD68A0BAC0E}" destId="{19D50BAA-74FB-4238-AD82-0AF73F8A6A56}" srcOrd="1" destOrd="0" presId="urn:microsoft.com/office/officeart/2005/8/layout/orgChart1"/>
    <dgm:cxn modelId="{80AA9788-DEB3-4E3A-A20E-913E35A96C8F}" type="presParOf" srcId="{D05032E2-C442-431F-923F-FAD68A0BAC0E}" destId="{49291894-387F-4C27-975A-033C42230B5D}" srcOrd="2" destOrd="0" presId="urn:microsoft.com/office/officeart/2005/8/layout/orgChart1"/>
    <dgm:cxn modelId="{938B275C-855E-41BA-87B1-BC9DBAD73BF0}" type="presParOf" srcId="{EF862F60-DA5A-4417-97AC-8552E3773D45}" destId="{FE3469C2-35C9-4622-830E-7B3637F22135}" srcOrd="4" destOrd="0" presId="urn:microsoft.com/office/officeart/2005/8/layout/orgChart1"/>
    <dgm:cxn modelId="{165B6485-7D3F-44DF-A298-759ED38A5E2F}" type="presParOf" srcId="{EF862F60-DA5A-4417-97AC-8552E3773D45}" destId="{C9A7CD74-B576-42E5-96A8-CF282E115546}" srcOrd="5" destOrd="0" presId="urn:microsoft.com/office/officeart/2005/8/layout/orgChart1"/>
    <dgm:cxn modelId="{0A3EEA42-CE48-48C4-BB4A-88D87B53FE5C}" type="presParOf" srcId="{C9A7CD74-B576-42E5-96A8-CF282E115546}" destId="{2C7C7C95-8A8E-43D5-94E5-489CDA6E4CF4}" srcOrd="0" destOrd="0" presId="urn:microsoft.com/office/officeart/2005/8/layout/orgChart1"/>
    <dgm:cxn modelId="{F9BA5210-0D62-4824-9988-B32A094FB036}" type="presParOf" srcId="{2C7C7C95-8A8E-43D5-94E5-489CDA6E4CF4}" destId="{1AC5848A-BE7F-46A7-9057-08A21C2657EE}" srcOrd="0" destOrd="0" presId="urn:microsoft.com/office/officeart/2005/8/layout/orgChart1"/>
    <dgm:cxn modelId="{ED25B707-C10A-4892-BBF0-148FFF217BF0}" type="presParOf" srcId="{2C7C7C95-8A8E-43D5-94E5-489CDA6E4CF4}" destId="{6F7F8C7A-3B57-4258-96C2-7CEA15148DBF}" srcOrd="1" destOrd="0" presId="urn:microsoft.com/office/officeart/2005/8/layout/orgChart1"/>
    <dgm:cxn modelId="{3D0E4D93-E502-415E-A9D1-5C93E68B7CC8}" type="presParOf" srcId="{C9A7CD74-B576-42E5-96A8-CF282E115546}" destId="{9651807E-423B-440A-A86F-50FF4342AE51}" srcOrd="1" destOrd="0" presId="urn:microsoft.com/office/officeart/2005/8/layout/orgChart1"/>
    <dgm:cxn modelId="{DCC06B31-A329-488A-9313-4C75501FAEED}" type="presParOf" srcId="{C9A7CD74-B576-42E5-96A8-CF282E115546}" destId="{908C5F4B-BCC4-4844-8B88-39B5E1540911}" srcOrd="2" destOrd="0" presId="urn:microsoft.com/office/officeart/2005/8/layout/orgChart1"/>
    <dgm:cxn modelId="{5B4E145E-3AC0-4854-ABFE-1ADFB15F1CDF}" type="presParOf" srcId="{C77778CE-A274-47AC-8802-1472D5820AAF}" destId="{0530D72D-78D1-4DC5-A08A-D623157FC5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469C2-35C9-4622-830E-7B3637F22135}">
      <dsp:nvSpPr>
        <dsp:cNvPr id="0" name=""/>
        <dsp:cNvSpPr/>
      </dsp:nvSpPr>
      <dsp:spPr>
        <a:xfrm>
          <a:off x="3416039" y="1353851"/>
          <a:ext cx="2416872" cy="41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728"/>
              </a:lnTo>
              <a:lnTo>
                <a:pt x="2416872" y="209728"/>
              </a:lnTo>
              <a:lnTo>
                <a:pt x="2416872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EE016-8986-4030-AF0C-E079ED9150D2}">
      <dsp:nvSpPr>
        <dsp:cNvPr id="0" name=""/>
        <dsp:cNvSpPr/>
      </dsp:nvSpPr>
      <dsp:spPr>
        <a:xfrm>
          <a:off x="3370319" y="1353851"/>
          <a:ext cx="91440" cy="4194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5D9C5-23EE-4BCE-8112-772A0838AB26}">
      <dsp:nvSpPr>
        <dsp:cNvPr id="0" name=""/>
        <dsp:cNvSpPr/>
      </dsp:nvSpPr>
      <dsp:spPr>
        <a:xfrm>
          <a:off x="999166" y="1353851"/>
          <a:ext cx="2416872" cy="419457"/>
        </a:xfrm>
        <a:custGeom>
          <a:avLst/>
          <a:gdLst/>
          <a:ahLst/>
          <a:cxnLst/>
          <a:rect l="0" t="0" r="0" b="0"/>
          <a:pathLst>
            <a:path>
              <a:moveTo>
                <a:pt x="2416872" y="0"/>
              </a:moveTo>
              <a:lnTo>
                <a:pt x="2416872" y="209728"/>
              </a:lnTo>
              <a:lnTo>
                <a:pt x="0" y="209728"/>
              </a:lnTo>
              <a:lnTo>
                <a:pt x="0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1632-3D16-4D67-AEBD-808B380D515D}">
      <dsp:nvSpPr>
        <dsp:cNvPr id="0" name=""/>
        <dsp:cNvSpPr/>
      </dsp:nvSpPr>
      <dsp:spPr>
        <a:xfrm>
          <a:off x="2483785" y="678146"/>
          <a:ext cx="1864507" cy="675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藍芽</a:t>
          </a:r>
        </a:p>
      </dsp:txBody>
      <dsp:txXfrm>
        <a:off x="2483785" y="678146"/>
        <a:ext cx="1864507" cy="675705"/>
      </dsp:txXfrm>
    </dsp:sp>
    <dsp:sp modelId="{ACC5A22A-0EA1-4B87-933F-66B4B91BEED9}">
      <dsp:nvSpPr>
        <dsp:cNvPr id="0" name=""/>
        <dsp:cNvSpPr/>
      </dsp:nvSpPr>
      <dsp:spPr>
        <a:xfrm>
          <a:off x="458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一對一</a:t>
          </a:r>
        </a:p>
      </dsp:txBody>
      <dsp:txXfrm>
        <a:off x="458" y="1773309"/>
        <a:ext cx="1997415" cy="998707"/>
      </dsp:txXfrm>
    </dsp:sp>
    <dsp:sp modelId="{D683727F-0772-4377-8A95-82597C765BA4}">
      <dsp:nvSpPr>
        <dsp:cNvPr id="0" name=""/>
        <dsp:cNvSpPr/>
      </dsp:nvSpPr>
      <dsp:spPr>
        <a:xfrm>
          <a:off x="2417331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一對多</a:t>
          </a:r>
          <a:endParaRPr lang="en-US" altLang="zh-TW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(</a:t>
          </a:r>
          <a:r>
            <a:rPr lang="zh-TW" altLang="en-US" sz="2600" kern="1200" dirty="0"/>
            <a:t>廣播</a:t>
          </a:r>
          <a:r>
            <a:rPr lang="en-US" altLang="zh-TW" sz="2600" kern="1200" dirty="0"/>
            <a:t>)</a:t>
          </a:r>
          <a:endParaRPr lang="zh-TW" altLang="en-US" sz="2600" kern="1200" dirty="0"/>
        </a:p>
      </dsp:txBody>
      <dsp:txXfrm>
        <a:off x="2417331" y="1773309"/>
        <a:ext cx="1997415" cy="998707"/>
      </dsp:txXfrm>
    </dsp:sp>
    <dsp:sp modelId="{1AC5848A-BE7F-46A7-9057-08A21C2657EE}">
      <dsp:nvSpPr>
        <dsp:cNvPr id="0" name=""/>
        <dsp:cNvSpPr/>
      </dsp:nvSpPr>
      <dsp:spPr>
        <a:xfrm>
          <a:off x="4834204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多對多</a:t>
          </a:r>
        </a:p>
      </dsp:txBody>
      <dsp:txXfrm>
        <a:off x="4834204" y="1773309"/>
        <a:ext cx="1997415" cy="99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32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link-tech/ePy-Lite/tree/main/BLE_AI2" TargetMode="External"/><Relationship Id="rId2" Type="http://schemas.openxmlformats.org/officeDocument/2006/relationships/hyperlink" Target="https://github.com/richlink-tech/ePy-Lite/tree/main/SampleCode/BLE/RL62M/Library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80EAB-503F-F41C-A96F-05219B0A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468" y="365125"/>
            <a:ext cx="9452332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課程主題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5383912-B0C4-637A-95BD-3663D0F62F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666096"/>
              </p:ext>
            </p:extLst>
          </p:nvPr>
        </p:nvGraphicFramePr>
        <p:xfrm>
          <a:off x="1703850" y="1545068"/>
          <a:ext cx="9144001" cy="477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857">
                  <a:extLst>
                    <a:ext uri="{9D8B030D-6E8A-4147-A177-3AD203B41FA5}">
                      <a16:colId xmlns:a16="http://schemas.microsoft.com/office/drawing/2014/main" val="3871832957"/>
                    </a:ext>
                  </a:extLst>
                </a:gridCol>
                <a:gridCol w="5262144">
                  <a:extLst>
                    <a:ext uri="{9D8B030D-6E8A-4147-A177-3AD203B41FA5}">
                      <a16:colId xmlns:a16="http://schemas.microsoft.com/office/drawing/2014/main" val="1916239388"/>
                    </a:ext>
                  </a:extLst>
                </a:gridCol>
              </a:tblGrid>
              <a:tr h="671214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2022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藝起玩創意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程式語言生活化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掌上小星星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-RGB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95524"/>
                  </a:ext>
                </a:extLst>
              </a:tr>
              <a:tr h="9459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樂在音樂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程式語言跟以前不一樣了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聲光合一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611144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戲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同樂會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遊戲程式真簡單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機設計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96136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無線的世界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生活科技化</a:t>
                      </a:r>
                      <a:endParaRPr lang="en-US" altLang="zh-TW" sz="1800" kern="1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藍牙遙控真方便</a:t>
                      </a:r>
                      <a:endParaRPr lang="en-US" altLang="zh-TW" sz="1800" kern="1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9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0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296ED72D-18C7-2ADE-4441-FB5CE541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9" y="1854174"/>
            <a:ext cx="7745817" cy="34956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9548" y="365125"/>
            <a:ext cx="9544251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藍芽廣播範例</a:t>
            </a:r>
            <a:r>
              <a:rPr lang="en-US" altLang="zh-TW" sz="3600" dirty="0"/>
              <a:t>—</a:t>
            </a:r>
            <a:r>
              <a:rPr lang="zh-TW" altLang="en-US" sz="3600" dirty="0"/>
              <a:t>主機</a:t>
            </a:r>
            <a:r>
              <a:rPr lang="en-US" altLang="zh-TW" sz="3600" dirty="0"/>
              <a:t>(</a:t>
            </a:r>
            <a:r>
              <a:rPr lang="zh-TW" altLang="en-US" sz="3600" dirty="0"/>
              <a:t>接收訊號者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426117" y="1907128"/>
            <a:ext cx="3858987" cy="429986"/>
            <a:chOff x="8071041" y="4629239"/>
            <a:chExt cx="3858987" cy="42998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接收廣播訊號者要設為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主機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500728" y="2919734"/>
            <a:ext cx="2354207" cy="429986"/>
            <a:chOff x="7694052" y="5487004"/>
            <a:chExt cx="3858986" cy="429986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設定廣播來源地址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311412" y="3603767"/>
            <a:ext cx="3543523" cy="429986"/>
            <a:chOff x="7694052" y="5487004"/>
            <a:chExt cx="3858986" cy="429986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藍芽接收為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代表有接收到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8865471" y="4337797"/>
            <a:ext cx="2989464" cy="429986"/>
            <a:chOff x="7694052" y="5487004"/>
            <a:chExt cx="3858986" cy="429986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顯示</a:t>
              </a:r>
              <a:r>
                <a:rPr lang="en-US" altLang="zh-TW" dirty="0">
                  <a:solidFill>
                    <a:srgbClr val="0000FF"/>
                  </a:solidFill>
                </a:rPr>
                <a:t>Happy</a:t>
              </a:r>
              <a:r>
                <a:rPr lang="zh-TW" altLang="en-US" dirty="0">
                  <a:solidFill>
                    <a:srgbClr val="0000FF"/>
                  </a:solidFill>
                </a:rPr>
                <a:t>的字串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0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8542" y="365125"/>
            <a:ext cx="9775257" cy="1325563"/>
          </a:xfrm>
        </p:spPr>
        <p:txBody>
          <a:bodyPr>
            <a:normAutofit fontScale="90000"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/>
              <a:t>藍芽廣播範例</a:t>
            </a:r>
            <a:r>
              <a:rPr lang="en-US" altLang="zh-TW" sz="4000" dirty="0"/>
              <a:t>--</a:t>
            </a:r>
            <a:r>
              <a:rPr lang="zh-TW" altLang="en-US" sz="4000" dirty="0"/>
              <a:t>裝置</a:t>
            </a:r>
            <a:r>
              <a:rPr lang="en-US" altLang="zh-TW" sz="4000" dirty="0"/>
              <a:t>EPY#1</a:t>
            </a:r>
            <a:br>
              <a:rPr lang="en-US" altLang="zh-TW" sz="3600" dirty="0"/>
            </a:br>
            <a:r>
              <a:rPr lang="en-US" altLang="zh-TW" sz="2800" dirty="0"/>
              <a:t>EPY#1</a:t>
            </a:r>
            <a:r>
              <a:rPr lang="zh-TW" altLang="en-US" sz="2800" dirty="0"/>
              <a:t>對所有主機廣播問好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87" y="2115644"/>
            <a:ext cx="6173155" cy="3091623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7272145" y="2425054"/>
            <a:ext cx="3858987" cy="429986"/>
            <a:chOff x="8071041" y="4629239"/>
            <a:chExt cx="3858987" cy="42998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發送廣播訊號者要設為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裝置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8099942" y="3966213"/>
            <a:ext cx="3858986" cy="429986"/>
            <a:chOff x="7694052" y="5487004"/>
            <a:chExt cx="3858986" cy="429986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向群組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發送廣播資料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7906003" y="6014048"/>
            <a:ext cx="2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想想看，為甚麼呢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6609520" y="4632849"/>
            <a:ext cx="3497006" cy="1308784"/>
            <a:chOff x="6868952" y="4196080"/>
            <a:chExt cx="2822667" cy="130878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782560" y="4196080"/>
              <a:ext cx="10160" cy="863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6868952" y="5074878"/>
              <a:ext cx="2822667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697173" y="555644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廣播的資料只能有一個字元喔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3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98C44-9C02-193F-D3BE-E88304B7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40" y="365125"/>
            <a:ext cx="9536359" cy="1325563"/>
          </a:xfrm>
        </p:spPr>
        <p:txBody>
          <a:bodyPr/>
          <a:lstStyle/>
          <a:p>
            <a:r>
              <a:rPr lang="zh-TW" altLang="en-US" sz="4400" dirty="0"/>
              <a:t>藍芽廣播範例</a:t>
            </a:r>
            <a:r>
              <a:rPr lang="en-US" altLang="zh-TW" sz="4400" dirty="0"/>
              <a:t>--</a:t>
            </a:r>
            <a:r>
              <a:rPr lang="zh-TW" altLang="en-US" sz="4400" dirty="0"/>
              <a:t>裝置</a:t>
            </a:r>
            <a:r>
              <a:rPr lang="en-US" altLang="zh-TW" sz="4400" dirty="0"/>
              <a:t>EPY#1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851220-84ED-9959-ADA5-528BFD3A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8" y="1895763"/>
            <a:ext cx="5931610" cy="338726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4E16C5D5-E1F3-516B-F040-396D69AFA590}"/>
              </a:ext>
            </a:extLst>
          </p:cNvPr>
          <p:cNvGrpSpPr/>
          <p:nvPr/>
        </p:nvGrpSpPr>
        <p:grpSpPr>
          <a:xfrm>
            <a:off x="7209084" y="2020949"/>
            <a:ext cx="3858987" cy="429986"/>
            <a:chOff x="8071041" y="4629239"/>
            <a:chExt cx="3858987" cy="429986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8D49667-1241-0E3C-A643-CEEB1C12B145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ACD221E-C692-8758-E6F9-4C3BEC66BCA7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發送廣播訊號者要設為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裝置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7FB496E-2689-B02C-91E8-B7DDD12077D1}"/>
              </a:ext>
            </a:extLst>
          </p:cNvPr>
          <p:cNvGrpSpPr/>
          <p:nvPr/>
        </p:nvGrpSpPr>
        <p:grpSpPr>
          <a:xfrm>
            <a:off x="7674860" y="3677959"/>
            <a:ext cx="3858986" cy="429986"/>
            <a:chOff x="7694052" y="5487004"/>
            <a:chExt cx="3858986" cy="429986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4A8F6F3A-7819-63E3-4B0E-B91D5FE0D6EC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1F245B-E2F9-DD43-FBE4-52EF5047D1AC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向群組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發送廣播資料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DB3732-BE2D-9543-E49A-96794478F22A}"/>
              </a:ext>
            </a:extLst>
          </p:cNvPr>
          <p:cNvSpPr txBox="1"/>
          <p:nvPr/>
        </p:nvSpPr>
        <p:spPr>
          <a:xfrm>
            <a:off x="7004215" y="5555962"/>
            <a:ext cx="2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想想看，為甚麼呢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0493287-EFAF-ABB8-70F2-A756457D3A45}"/>
              </a:ext>
            </a:extLst>
          </p:cNvPr>
          <p:cNvGrpSpPr/>
          <p:nvPr/>
        </p:nvGrpSpPr>
        <p:grpSpPr>
          <a:xfrm>
            <a:off x="5707732" y="4174763"/>
            <a:ext cx="3497006" cy="1308784"/>
            <a:chOff x="6868952" y="4196080"/>
            <a:chExt cx="2822667" cy="1308784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4F07C1C-CB93-D572-8538-6ADE80E04ED5}"/>
                </a:ext>
              </a:extLst>
            </p:cNvPr>
            <p:cNvCxnSpPr/>
            <p:nvPr/>
          </p:nvCxnSpPr>
          <p:spPr>
            <a:xfrm>
              <a:off x="7782560" y="4196080"/>
              <a:ext cx="10160" cy="863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66372-D5BE-3282-A1C7-8CE15F412166}"/>
                </a:ext>
              </a:extLst>
            </p:cNvPr>
            <p:cNvSpPr/>
            <p:nvPr/>
          </p:nvSpPr>
          <p:spPr>
            <a:xfrm>
              <a:off x="6868952" y="5074878"/>
              <a:ext cx="2822667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90C19B9-0420-EAB8-4A76-A8BBB3590F3C}"/>
              </a:ext>
            </a:extLst>
          </p:cNvPr>
          <p:cNvSpPr/>
          <p:nvPr/>
        </p:nvSpPr>
        <p:spPr>
          <a:xfrm>
            <a:off x="5795385" y="509835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廣播的資料只能有一個字元喔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162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1966983" y="368356"/>
            <a:ext cx="685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一對一藍芽控制模式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37C73D-BB9B-959F-FE79-9F2CD3D874B7}"/>
              </a:ext>
            </a:extLst>
          </p:cNvPr>
          <p:cNvSpPr txBox="1"/>
          <p:nvPr/>
        </p:nvSpPr>
        <p:spPr>
          <a:xfrm>
            <a:off x="2930156" y="4462308"/>
            <a:ext cx="90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藍牙</a:t>
            </a:r>
            <a:r>
              <a:rPr lang="en-US" altLang="zh-TW" dirty="0">
                <a:solidFill>
                  <a:srgbClr val="0000FF"/>
                </a:solidFill>
              </a:rPr>
              <a:t>#1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150C51-A7D7-BB32-313C-F31A51EDBEF3}"/>
              </a:ext>
            </a:extLst>
          </p:cNvPr>
          <p:cNvSpPr txBox="1"/>
          <p:nvPr/>
        </p:nvSpPr>
        <p:spPr>
          <a:xfrm>
            <a:off x="2401156" y="1655671"/>
            <a:ext cx="21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主機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發號命令者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5ECC331-635D-8E1C-FA70-1ED2469F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34" y="4831640"/>
            <a:ext cx="1152533" cy="1809763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6251339" y="1663528"/>
            <a:ext cx="3524247" cy="3168112"/>
            <a:chOff x="6447655" y="1818710"/>
            <a:chExt cx="3524247" cy="3168112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1C25CD8-1D89-D452-07FE-3CF6B165ACC1}"/>
                </a:ext>
              </a:extLst>
            </p:cNvPr>
            <p:cNvSpPr txBox="1"/>
            <p:nvPr/>
          </p:nvSpPr>
          <p:spPr>
            <a:xfrm>
              <a:off x="8568106" y="4617490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#2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5CCB04C-A9D8-06BE-D663-3709B3A5ED39}"/>
                </a:ext>
              </a:extLst>
            </p:cNvPr>
            <p:cNvSpPr txBox="1"/>
            <p:nvPr/>
          </p:nvSpPr>
          <p:spPr>
            <a:xfrm>
              <a:off x="7961367" y="1818710"/>
              <a:ext cx="201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裝置 </a:t>
              </a:r>
              <a:r>
                <a:rPr lang="en-US" altLang="zh-TW" dirty="0">
                  <a:solidFill>
                    <a:srgbClr val="0000FF"/>
                  </a:solidFill>
                </a:rPr>
                <a:t>(</a:t>
              </a:r>
              <a:r>
                <a:rPr lang="zh-TW" altLang="en-US" dirty="0">
                  <a:solidFill>
                    <a:srgbClr val="0000FF"/>
                  </a:solidFill>
                </a:rPr>
                <a:t>接收命令者</a:t>
              </a:r>
              <a:r>
                <a:rPr lang="en-US" altLang="zh-TW" dirty="0">
                  <a:solidFill>
                    <a:srgbClr val="0000FF"/>
                  </a:solidFill>
                </a:rPr>
                <a:t>)</a:t>
              </a:r>
              <a:r>
                <a:rPr lang="zh-TW" altLang="en-US" dirty="0">
                  <a:solidFill>
                    <a:srgbClr val="0000FF"/>
                  </a:solidFill>
                </a:rPr>
                <a:t> 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6874957-0F1D-DFEC-96F1-D9241235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655" y="1818710"/>
              <a:ext cx="1409710" cy="1452573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6B6AB47-67D4-46AB-0202-6C5A963F9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70" y="2186146"/>
            <a:ext cx="2144421" cy="21733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B5E6924-F4FA-B8CD-67C2-EF7A072E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09" y="2186145"/>
            <a:ext cx="2144421" cy="21733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04AB95D-2F0E-BB7F-59B7-7E7D5729C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951" y="2913906"/>
            <a:ext cx="766433" cy="6911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37EC38-558D-4EF8-23FA-B173392E5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790446" y="3116101"/>
            <a:ext cx="766433" cy="6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E64E3-A8A5-9465-0869-48BB4DD8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696" y="365126"/>
            <a:ext cx="9718103" cy="1066110"/>
          </a:xfrm>
        </p:spPr>
        <p:txBody>
          <a:bodyPr/>
          <a:lstStyle/>
          <a:p>
            <a:r>
              <a:rPr lang="zh-TW" altLang="en-US" dirty="0"/>
              <a:t>藍牙控制流程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D66684-DA95-25A8-3A63-420CB10DDA4D}"/>
              </a:ext>
            </a:extLst>
          </p:cNvPr>
          <p:cNvSpPr/>
          <p:nvPr/>
        </p:nvSpPr>
        <p:spPr>
          <a:xfrm>
            <a:off x="2822713" y="1919672"/>
            <a:ext cx="1260850" cy="6417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主機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5A348F-9A62-5062-B073-9E991E6EA706}"/>
              </a:ext>
            </a:extLst>
          </p:cNvPr>
          <p:cNvSpPr/>
          <p:nvPr/>
        </p:nvSpPr>
        <p:spPr>
          <a:xfrm>
            <a:off x="7956037" y="1919672"/>
            <a:ext cx="1260850" cy="641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裝置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7C325D-DDB5-E3AF-B94E-C05006E7E39B}"/>
              </a:ext>
            </a:extLst>
          </p:cNvPr>
          <p:cNvSpPr txBox="1"/>
          <p:nvPr/>
        </p:nvSpPr>
        <p:spPr>
          <a:xfrm>
            <a:off x="9369287" y="19196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Mac</a:t>
            </a:r>
            <a:r>
              <a:rPr lang="zh-TW" altLang="en-US" dirty="0"/>
              <a:t>地址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裝置名稱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5182EF-A4B9-5CB1-B154-7563EAE3B178}"/>
              </a:ext>
            </a:extLst>
          </p:cNvPr>
          <p:cNvSpPr txBox="1"/>
          <p:nvPr/>
        </p:nvSpPr>
        <p:spPr>
          <a:xfrm>
            <a:off x="3878154" y="2998777"/>
            <a:ext cx="6112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400" dirty="0"/>
              <a:t>建立連線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搜尋及綁定連線裝置名稱</a:t>
            </a:r>
            <a:r>
              <a:rPr lang="en-US" altLang="zh-TW" sz="2400" dirty="0"/>
              <a:t>/Mac</a:t>
            </a:r>
            <a:r>
              <a:rPr lang="zh-TW" altLang="en-US" sz="2400" dirty="0"/>
              <a:t>地址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藍燈亮起</a:t>
            </a:r>
            <a:r>
              <a:rPr lang="en-US" altLang="zh-TW" sz="2400" dirty="0"/>
              <a:t>, </a:t>
            </a:r>
            <a:r>
              <a:rPr lang="zh-TW" altLang="en-US" sz="2400" dirty="0"/>
              <a:t>代表綁定連線成功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/>
              <a:t>訊息傳送 單向</a:t>
            </a:r>
            <a:r>
              <a:rPr lang="en-US" altLang="zh-TW" sz="2400" dirty="0"/>
              <a:t>/</a:t>
            </a:r>
            <a:r>
              <a:rPr lang="zh-TW" altLang="en-US" sz="2400" dirty="0"/>
              <a:t>雙向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發送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接收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/>
              <a:t>訊息處理及判斷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空訊息</a:t>
            </a:r>
            <a:r>
              <a:rPr lang="en-US" altLang="zh-TW" sz="2400" dirty="0"/>
              <a:t>/</a:t>
            </a:r>
            <a:r>
              <a:rPr lang="zh-TW" altLang="en-US" sz="2400" dirty="0"/>
              <a:t>無效訊息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正確資料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sp>
        <p:nvSpPr>
          <p:cNvPr id="7" name="箭號: 左-右雙向 6">
            <a:extLst>
              <a:ext uri="{FF2B5EF4-FFF2-40B4-BE49-F238E27FC236}">
                <a16:creationId xmlns:a16="http://schemas.microsoft.com/office/drawing/2014/main" id="{CC618907-E231-B867-9C72-88ACB91849BD}"/>
              </a:ext>
            </a:extLst>
          </p:cNvPr>
          <p:cNvSpPr/>
          <p:nvPr/>
        </p:nvSpPr>
        <p:spPr>
          <a:xfrm>
            <a:off x="5354825" y="2163891"/>
            <a:ext cx="1482350" cy="176065"/>
          </a:xfrm>
          <a:prstGeom prst="leftRightArrow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91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1E097-D2AB-B207-31F1-5027E5F7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66" y="365125"/>
            <a:ext cx="9598834" cy="1325563"/>
          </a:xfrm>
        </p:spPr>
        <p:txBody>
          <a:bodyPr/>
          <a:lstStyle/>
          <a:p>
            <a:r>
              <a:rPr lang="zh-TW" altLang="en-US" sz="4400" dirty="0"/>
              <a:t>一對一藍芽控制模式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554DF1-15AF-8E1C-8AAB-B3FFDA4C40D9}"/>
              </a:ext>
            </a:extLst>
          </p:cNvPr>
          <p:cNvSpPr txBox="1"/>
          <p:nvPr/>
        </p:nvSpPr>
        <p:spPr>
          <a:xfrm>
            <a:off x="1800402" y="1690688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學習步驟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5ACA83-9C33-DCCE-9FE7-6C8A343291BB}"/>
              </a:ext>
            </a:extLst>
          </p:cNvPr>
          <p:cNvSpPr txBox="1"/>
          <p:nvPr/>
        </p:nvSpPr>
        <p:spPr>
          <a:xfrm>
            <a:off x="2118455" y="2152353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(a) </a:t>
            </a:r>
            <a:r>
              <a:rPr lang="zh-TW" altLang="en-US" sz="2400" dirty="0"/>
              <a:t>認識藍牙程式積木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41D29C-69D3-1B67-969D-0044CD36A8DF}"/>
              </a:ext>
            </a:extLst>
          </p:cNvPr>
          <p:cNvSpPr txBox="1"/>
          <p:nvPr/>
        </p:nvSpPr>
        <p:spPr>
          <a:xfrm>
            <a:off x="2118455" y="6067142"/>
            <a:ext cx="573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(b) </a:t>
            </a:r>
            <a:r>
              <a:rPr lang="zh-TW" altLang="en-US" sz="2400" dirty="0"/>
              <a:t>決定扮演藍牙的角色為</a:t>
            </a:r>
            <a:r>
              <a:rPr lang="en-US" altLang="zh-TW" sz="2400" dirty="0"/>
              <a:t>”</a:t>
            </a:r>
            <a:r>
              <a:rPr lang="zh-TW" altLang="en-US" sz="2400" dirty="0"/>
              <a:t>主機</a:t>
            </a:r>
            <a:r>
              <a:rPr lang="en-US" altLang="zh-TW" sz="2400" dirty="0"/>
              <a:t>”</a:t>
            </a:r>
            <a:r>
              <a:rPr lang="zh-TW" altLang="en-US" sz="2400" dirty="0"/>
              <a:t>或</a:t>
            </a:r>
            <a:r>
              <a:rPr lang="en-US" altLang="zh-TW" sz="2400" dirty="0"/>
              <a:t>”</a:t>
            </a:r>
            <a:r>
              <a:rPr lang="zh-TW" altLang="en-US" sz="2400" dirty="0"/>
              <a:t>裝置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681073-8AE2-5C07-5C78-AB89E32F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93" y="3262337"/>
            <a:ext cx="2867046" cy="6096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1904ED-F927-CEED-D2AF-7A5A0EB4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93" y="2656580"/>
            <a:ext cx="2815791" cy="5294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B9074D-DFCB-F1CA-76DB-A73C9A35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893" y="3948233"/>
            <a:ext cx="3257574" cy="6000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100374-6B84-C575-C493-22B380C5E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93" y="4624604"/>
            <a:ext cx="1902043" cy="44825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FA1EB76-4D11-1FDF-137C-6B14FD1F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93" y="5143812"/>
            <a:ext cx="2181241" cy="609604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F5D1D39-C008-8EC9-8B33-5EA4CD90BFA4}"/>
              </a:ext>
            </a:extLst>
          </p:cNvPr>
          <p:cNvSpPr/>
          <p:nvPr/>
        </p:nvSpPr>
        <p:spPr>
          <a:xfrm>
            <a:off x="5804452" y="2754559"/>
            <a:ext cx="823528" cy="232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2959C9F-8FC0-BD73-B255-CD72EE0DC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318" y="2535249"/>
            <a:ext cx="1862248" cy="6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91518" y="365125"/>
            <a:ext cx="9462282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一對一藍牙連線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2" b="5946"/>
          <a:stretch/>
        </p:blipFill>
        <p:spPr>
          <a:xfrm>
            <a:off x="1872664" y="1702214"/>
            <a:ext cx="5785147" cy="427736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361626" y="1960980"/>
            <a:ext cx="19419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7049783" y="3459842"/>
            <a:ext cx="12537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911600" y="3177038"/>
            <a:ext cx="3138183" cy="5978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11600" y="1742854"/>
            <a:ext cx="2450026" cy="406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303548" y="1742854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主機就設主機，從機設裝置</a:t>
            </a:r>
          </a:p>
        </p:txBody>
      </p:sp>
      <p:sp>
        <p:nvSpPr>
          <p:cNvPr id="13" name="矩形 12"/>
          <p:cNvSpPr/>
          <p:nvPr/>
        </p:nvSpPr>
        <p:spPr>
          <a:xfrm>
            <a:off x="8303548" y="3177038"/>
            <a:ext cx="3827870" cy="4805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主機才需要，裝置名稱為從機的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02BDC6D-52BB-8182-5EE0-681D66DEA99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417431" y="2665680"/>
            <a:ext cx="8861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2DFD49F-C7DD-66BA-2885-E8A492D3389B}"/>
              </a:ext>
            </a:extLst>
          </p:cNvPr>
          <p:cNvSpPr/>
          <p:nvPr/>
        </p:nvSpPr>
        <p:spPr>
          <a:xfrm>
            <a:off x="8303547" y="2425399"/>
            <a:ext cx="3827871" cy="4805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主機才需要，裝置</a:t>
            </a:r>
            <a:r>
              <a:rPr lang="en-US" altLang="zh-TW" dirty="0">
                <a:solidFill>
                  <a:srgbClr val="0000FF"/>
                </a:solidFill>
              </a:rPr>
              <a:t>Mac</a:t>
            </a:r>
            <a:r>
              <a:rPr lang="zh-TW" altLang="en-US" dirty="0">
                <a:solidFill>
                  <a:srgbClr val="0000FF"/>
                </a:solidFill>
              </a:rPr>
              <a:t>號碼</a:t>
            </a:r>
            <a:r>
              <a:rPr lang="zh-TW" altLang="en-US" sz="1800" dirty="0">
                <a:solidFill>
                  <a:srgbClr val="0000FF"/>
                </a:solidFill>
              </a:rPr>
              <a:t>為從機的</a:t>
            </a:r>
          </a:p>
        </p:txBody>
      </p:sp>
    </p:spTree>
    <p:extLst>
      <p:ext uri="{BB962C8B-B14F-4D97-AF65-F5344CB8AC3E}">
        <p14:creationId xmlns:p14="http://schemas.microsoft.com/office/powerpoint/2010/main" val="249860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FC43C-B275-5C35-286F-CCA2FF4C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452" y="365125"/>
            <a:ext cx="9678347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A76012-4870-3CCC-1442-E1959867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81" y="2587768"/>
            <a:ext cx="3729595" cy="3048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6382BA-971B-D6F8-2225-E9FA8599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79" y="2587769"/>
            <a:ext cx="5136210" cy="20157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E7EC5D2-C29F-4B95-F709-4AFB0F4C3A05}"/>
              </a:ext>
            </a:extLst>
          </p:cNvPr>
          <p:cNvSpPr txBox="1"/>
          <p:nvPr/>
        </p:nvSpPr>
        <p:spPr>
          <a:xfrm>
            <a:off x="2256956" y="2002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D89200-8DB2-D24E-22BC-58FBE76FB0B5}"/>
              </a:ext>
            </a:extLst>
          </p:cNvPr>
          <p:cNvSpPr txBox="1"/>
          <p:nvPr/>
        </p:nvSpPr>
        <p:spPr>
          <a:xfrm>
            <a:off x="7306498" y="2002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</p:spTree>
    <p:extLst>
      <p:ext uri="{BB962C8B-B14F-4D97-AF65-F5344CB8AC3E}">
        <p14:creationId xmlns:p14="http://schemas.microsoft.com/office/powerpoint/2010/main" val="366625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389B-B5A9-D2B3-B52D-C16D1A48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06" y="365125"/>
            <a:ext cx="9518694" cy="1325563"/>
          </a:xfrm>
        </p:spPr>
        <p:txBody>
          <a:bodyPr/>
          <a:lstStyle/>
          <a:p>
            <a:r>
              <a:rPr lang="zh-TW" altLang="en-US" sz="4400" dirty="0"/>
              <a:t>一對一</a:t>
            </a:r>
            <a:r>
              <a:rPr lang="zh-TW" altLang="en-US" dirty="0"/>
              <a:t>藍牙</a:t>
            </a:r>
            <a:r>
              <a:rPr lang="zh-TW" altLang="en-US" sz="4400" dirty="0"/>
              <a:t>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38875C-E749-8432-5ACF-F60BB253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4" y="2633919"/>
            <a:ext cx="4497542" cy="3340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6A275B-86A0-6A96-EAF8-31A6990B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27" y="2633919"/>
            <a:ext cx="6256373" cy="24776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CA7E7A-67A1-E4BB-C385-DEADDDF4EC80}"/>
              </a:ext>
            </a:extLst>
          </p:cNvPr>
          <p:cNvSpPr txBox="1"/>
          <p:nvPr/>
        </p:nvSpPr>
        <p:spPr>
          <a:xfrm>
            <a:off x="1777684" y="20491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C4A000-B39F-CCC1-FD7D-223228BB377B}"/>
              </a:ext>
            </a:extLst>
          </p:cNvPr>
          <p:cNvSpPr txBox="1"/>
          <p:nvPr/>
        </p:nvSpPr>
        <p:spPr>
          <a:xfrm>
            <a:off x="7041636" y="2049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134D2C-4FCB-4BF5-8331-7246192837DB}"/>
              </a:ext>
            </a:extLst>
          </p:cNvPr>
          <p:cNvSpPr txBox="1"/>
          <p:nvPr/>
        </p:nvSpPr>
        <p:spPr>
          <a:xfrm>
            <a:off x="3083734" y="6147759"/>
            <a:ext cx="641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*比較用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號碼或裝置名稱來搜尋連線的差異</a:t>
            </a:r>
          </a:p>
        </p:txBody>
      </p:sp>
    </p:spTree>
    <p:extLst>
      <p:ext uri="{BB962C8B-B14F-4D97-AF65-F5344CB8AC3E}">
        <p14:creationId xmlns:p14="http://schemas.microsoft.com/office/powerpoint/2010/main" val="12243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EE5D6-D35A-B5EE-BA67-A818603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888" y="365125"/>
            <a:ext cx="9632911" cy="1325563"/>
          </a:xfrm>
        </p:spPr>
        <p:txBody>
          <a:bodyPr/>
          <a:lstStyle/>
          <a:p>
            <a:r>
              <a:rPr lang="zh-TW" altLang="en-US" sz="4400" dirty="0"/>
              <a:t>一對一</a:t>
            </a:r>
            <a:r>
              <a:rPr lang="zh-TW" altLang="en-US" dirty="0"/>
              <a:t>藍牙</a:t>
            </a:r>
            <a:r>
              <a:rPr lang="zh-TW" altLang="en-US" sz="4400" dirty="0"/>
              <a:t>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81636D-B4CD-9151-075E-A88D6AC2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15" y="2208910"/>
            <a:ext cx="4046397" cy="322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F35DC2-0601-CB36-902B-6F7F4585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22" y="2208910"/>
            <a:ext cx="5339180" cy="20856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F5A81E-B432-D7E8-63B0-E1247747A1A2}"/>
              </a:ext>
            </a:extLst>
          </p:cNvPr>
          <p:cNvSpPr txBox="1"/>
          <p:nvPr/>
        </p:nvSpPr>
        <p:spPr>
          <a:xfrm>
            <a:off x="2256956" y="162413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48D51A-0195-0739-C5C1-AC5884789EF3}"/>
              </a:ext>
            </a:extLst>
          </p:cNvPr>
          <p:cNvSpPr txBox="1"/>
          <p:nvPr/>
        </p:nvSpPr>
        <p:spPr>
          <a:xfrm>
            <a:off x="7268660" y="16293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9FE6F3-12DB-DFA9-C455-AA6C2127FD1A}"/>
              </a:ext>
            </a:extLst>
          </p:cNvPr>
          <p:cNvSpPr txBox="1"/>
          <p:nvPr/>
        </p:nvSpPr>
        <p:spPr>
          <a:xfrm>
            <a:off x="4395855" y="5908029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*藍牙傳輸是用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365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244514" y="446327"/>
            <a:ext cx="8227542" cy="1460274"/>
            <a:chOff x="2244514" y="446327"/>
            <a:chExt cx="8227542" cy="146027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F00981-4EF6-4BDD-8B18-573A6B07487E}"/>
                </a:ext>
              </a:extLst>
            </p:cNvPr>
            <p:cNvSpPr/>
            <p:nvPr/>
          </p:nvSpPr>
          <p:spPr>
            <a:xfrm>
              <a:off x="3635828" y="714799"/>
              <a:ext cx="683622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AI</a:t>
              </a:r>
              <a:r>
                <a:rPr lang="zh-TW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r>
                <a:rPr lang="en-US" altLang="zh-TW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Education </a:t>
              </a:r>
              <a:r>
                <a:rPr lang="zh-TW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課程主題</a:t>
              </a:r>
              <a:endPara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119356-A80A-404C-93F9-66D835F8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514" y="446327"/>
              <a:ext cx="1460274" cy="1460274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1722467" y="2409734"/>
            <a:ext cx="9405257" cy="3559137"/>
            <a:chOff x="1807028" y="2967335"/>
            <a:chExt cx="9405257" cy="355913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B851811-801D-44B4-83B4-4EBFDD50434D}"/>
                </a:ext>
              </a:extLst>
            </p:cNvPr>
            <p:cNvSpPr txBox="1"/>
            <p:nvPr/>
          </p:nvSpPr>
          <p:spPr>
            <a:xfrm>
              <a:off x="3464509" y="5356921"/>
              <a:ext cx="526298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Copyright </a:t>
              </a:r>
              <a:r>
                <a:rPr lang="zh-TW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</a:t>
              </a:r>
              <a:r>
                <a:rPr lang="en-US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 2022 Richlink Technology Co., Ltd.</a:t>
              </a:r>
            </a:p>
            <a:p>
              <a:pPr algn="ctr"/>
              <a:r>
                <a:rPr lang="en-US" altLang="zh-TW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 All right reserved</a:t>
              </a:r>
            </a:p>
            <a:p>
              <a:pPr lvl="0" algn="ctr"/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著作權保障，請勿翻印</a:t>
              </a:r>
              <a:r>
                <a:rPr lang="en-US" altLang="zh-TW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。</a:t>
              </a:r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汯鉅科技</a:t>
              </a:r>
              <a:r>
                <a:rPr lang="zh-TW" altLang="en-US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股份</a:t>
              </a:r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有限公司</a:t>
              </a:r>
              <a:endParaRPr lang="zh-HK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</a:endParaRPr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AF8CAC0-B702-4654-A89B-E5F4F2C86ACA}"/>
                </a:ext>
              </a:extLst>
            </p:cNvPr>
            <p:cNvSpPr txBox="1"/>
            <p:nvPr/>
          </p:nvSpPr>
          <p:spPr>
            <a:xfrm>
              <a:off x="1807028" y="2967335"/>
              <a:ext cx="94052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5400" kern="12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無線的世界</a:t>
              </a:r>
              <a:r>
                <a:rPr lang="en-US" altLang="zh-TW" sz="5400" kern="12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-</a:t>
              </a:r>
              <a:r>
                <a:rPr lang="zh-TW" altLang="en-US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藍牙應用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70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389B-B5A9-D2B3-B52D-C16D1A48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06" y="365125"/>
            <a:ext cx="9518694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41DF1-3329-789D-C6D6-C4E8B960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5" y="2616099"/>
            <a:ext cx="5002088" cy="40250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8485B30-53D9-0508-B01E-0F60F9CE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27" y="2616099"/>
            <a:ext cx="6256373" cy="247763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FF2876F-7D60-F613-5DBE-C124F1DD53D7}"/>
              </a:ext>
            </a:extLst>
          </p:cNvPr>
          <p:cNvSpPr txBox="1"/>
          <p:nvPr/>
        </p:nvSpPr>
        <p:spPr>
          <a:xfrm>
            <a:off x="1777684" y="20491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7DCCC7-1401-33CA-3BEF-CBB31114FA20}"/>
              </a:ext>
            </a:extLst>
          </p:cNvPr>
          <p:cNvSpPr txBox="1"/>
          <p:nvPr/>
        </p:nvSpPr>
        <p:spPr>
          <a:xfrm>
            <a:off x="7041636" y="2049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4453F6-3A1B-F7AA-365C-2654D624CE68}"/>
              </a:ext>
            </a:extLst>
          </p:cNvPr>
          <p:cNvSpPr txBox="1"/>
          <p:nvPr/>
        </p:nvSpPr>
        <p:spPr>
          <a:xfrm>
            <a:off x="4646749" y="6179437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*藍牙傳輸是用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92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4BFC8-7817-4A08-DED8-5323B50B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04" y="365125"/>
            <a:ext cx="9581795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0735D6-C8F4-68FA-9D53-BE6394A1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2" y="2307069"/>
            <a:ext cx="4062125" cy="32011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E7559E-2339-A0C9-927F-C6E00C326A2F}"/>
              </a:ext>
            </a:extLst>
          </p:cNvPr>
          <p:cNvSpPr txBox="1"/>
          <p:nvPr/>
        </p:nvSpPr>
        <p:spPr>
          <a:xfrm>
            <a:off x="2162363" y="17222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15ED4D-B95A-B445-960D-0315CC87418C}"/>
              </a:ext>
            </a:extLst>
          </p:cNvPr>
          <p:cNvSpPr txBox="1"/>
          <p:nvPr/>
        </p:nvSpPr>
        <p:spPr>
          <a:xfrm>
            <a:off x="7249740" y="17222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C1F08F-C5A6-B07D-6C79-4FF19316F9DC}"/>
              </a:ext>
            </a:extLst>
          </p:cNvPr>
          <p:cNvSpPr txBox="1"/>
          <p:nvPr/>
        </p:nvSpPr>
        <p:spPr>
          <a:xfrm>
            <a:off x="4547077" y="5977638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*如何將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轉成數字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6C6594C-DEB7-C547-26BC-1067EB76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83" y="2307068"/>
            <a:ext cx="4808005" cy="348018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A84DEE-BB94-64E5-4156-D5AD892F9251}"/>
              </a:ext>
            </a:extLst>
          </p:cNvPr>
          <p:cNvSpPr txBox="1"/>
          <p:nvPr/>
        </p:nvSpPr>
        <p:spPr>
          <a:xfrm>
            <a:off x="11191358" y="34393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空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251B8A7-2E5C-E6FE-526F-5D7DC3E500DF}"/>
              </a:ext>
            </a:extLst>
          </p:cNvPr>
          <p:cNvCxnSpPr/>
          <p:nvPr/>
        </p:nvCxnSpPr>
        <p:spPr>
          <a:xfrm flipH="1">
            <a:off x="10450158" y="3649497"/>
            <a:ext cx="6985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13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4896" y="88697"/>
            <a:ext cx="10421573" cy="1995672"/>
          </a:xfrm>
        </p:spPr>
        <p:txBody>
          <a:bodyPr>
            <a:normAutofit fontScale="90000"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/>
              <a:t> 一對一連線範例</a:t>
            </a:r>
            <a:r>
              <a:rPr lang="en-US" altLang="zh-TW" sz="3600" dirty="0"/>
              <a:t>--</a:t>
            </a:r>
            <a:r>
              <a:rPr lang="zh-TW" altLang="en-US" sz="3600" dirty="0"/>
              <a:t>主機 </a:t>
            </a:r>
            <a:r>
              <a:rPr lang="en-US" altLang="zh-TW" sz="3600" dirty="0"/>
              <a:t>EPY#1</a:t>
            </a:r>
            <a:br>
              <a:rPr lang="en-US" altLang="zh-TW" sz="3600" dirty="0"/>
            </a:br>
            <a:r>
              <a:rPr lang="zh-TW" altLang="en-US" sz="2400" dirty="0"/>
              <a:t>互相問好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	</a:t>
            </a:r>
            <a:r>
              <a:rPr lang="zh-TW" altLang="en-US" sz="2400" dirty="0"/>
              <a:t>主機向從機傳送</a:t>
            </a:r>
            <a:r>
              <a:rPr lang="en-US" altLang="zh-TW" sz="2400" dirty="0"/>
              <a:t>Hi</a:t>
            </a:r>
            <a:r>
              <a:rPr lang="zh-TW" altLang="en-US" sz="2400" dirty="0"/>
              <a:t>，從機回傳</a:t>
            </a:r>
            <a:r>
              <a:rPr lang="en-US" altLang="zh-TW" sz="2400" dirty="0"/>
              <a:t>Start</a:t>
            </a:r>
            <a:br>
              <a:rPr lang="en-US" altLang="zh-TW" sz="3600" dirty="0"/>
            </a:br>
            <a:endParaRPr lang="zh-TW" altLang="en-US" sz="3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7093106" y="5597694"/>
            <a:ext cx="3974976" cy="429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0000"/>
                </a:solidFill>
              </a:rPr>
              <a:t>藍芽藍芽傳送的資料都是文字型態喔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 flipV="1">
            <a:off x="5110481" y="4819511"/>
            <a:ext cx="0" cy="5300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8607F93-8087-1183-BDA9-EC9B4EC45651}"/>
              </a:ext>
            </a:extLst>
          </p:cNvPr>
          <p:cNvSpPr/>
          <p:nvPr/>
        </p:nvSpPr>
        <p:spPr>
          <a:xfrm>
            <a:off x="7110853" y="1635521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</a:t>
            </a:r>
            <a:r>
              <a:rPr lang="en-US" altLang="zh-TW" sz="1800" dirty="0">
                <a:solidFill>
                  <a:srgbClr val="0000FF"/>
                </a:solidFill>
              </a:rPr>
              <a:t>EPY</a:t>
            </a:r>
            <a:r>
              <a:rPr lang="zh-TW" altLang="en-US" sz="1800" dirty="0">
                <a:solidFill>
                  <a:srgbClr val="0000FF"/>
                </a:solidFill>
              </a:rPr>
              <a:t>藍芽為主機模式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71FC25-F683-4534-9B34-37EDB03B5759}"/>
              </a:ext>
            </a:extLst>
          </p:cNvPr>
          <p:cNvSpPr/>
          <p:nvPr/>
        </p:nvSpPr>
        <p:spPr>
          <a:xfrm>
            <a:off x="7110853" y="2101077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設定連接裝置名稱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0F25EA-6A6A-A352-AA89-FFFFFFDA5042}"/>
              </a:ext>
            </a:extLst>
          </p:cNvPr>
          <p:cNvSpPr/>
          <p:nvPr/>
        </p:nvSpPr>
        <p:spPr>
          <a:xfrm>
            <a:off x="7110853" y="2762539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傳送字串</a:t>
            </a:r>
            <a:r>
              <a:rPr lang="en-US" altLang="zh-TW" dirty="0">
                <a:solidFill>
                  <a:srgbClr val="0000FF"/>
                </a:solidFill>
              </a:rPr>
              <a:t>”Hi”</a:t>
            </a:r>
            <a:r>
              <a:rPr lang="zh-TW" altLang="en-US" dirty="0">
                <a:solidFill>
                  <a:srgbClr val="0000FF"/>
                </a:solidFill>
              </a:rPr>
              <a:t>給裝置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C679E8-95A5-F5A1-E942-D4352E84C893}"/>
              </a:ext>
            </a:extLst>
          </p:cNvPr>
          <p:cNvSpPr/>
          <p:nvPr/>
        </p:nvSpPr>
        <p:spPr>
          <a:xfrm>
            <a:off x="7110853" y="3718230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接收裝置傳送來的</a:t>
            </a:r>
            <a:r>
              <a:rPr lang="en-US" altLang="zh-TW" dirty="0">
                <a:solidFill>
                  <a:srgbClr val="0000FF"/>
                </a:solidFill>
              </a:rPr>
              <a:t>”Start”</a:t>
            </a:r>
            <a:r>
              <a:rPr lang="zh-TW" altLang="en-US" dirty="0">
                <a:solidFill>
                  <a:srgbClr val="0000FF"/>
                </a:solidFill>
              </a:rPr>
              <a:t>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8754F3-278D-3148-329F-7A783D019200}"/>
              </a:ext>
            </a:extLst>
          </p:cNvPr>
          <p:cNvSpPr/>
          <p:nvPr/>
        </p:nvSpPr>
        <p:spPr>
          <a:xfrm>
            <a:off x="7093106" y="4673921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中斷迴圈</a:t>
            </a:r>
            <a:r>
              <a:rPr lang="en-US" altLang="zh-TW" dirty="0">
                <a:solidFill>
                  <a:srgbClr val="0000FF"/>
                </a:solidFill>
              </a:rPr>
              <a:t>. </a:t>
            </a:r>
            <a:r>
              <a:rPr lang="zh-TW" altLang="en-US" dirty="0">
                <a:solidFill>
                  <a:srgbClr val="0000FF"/>
                </a:solidFill>
              </a:rPr>
              <a:t>準備開始傳送</a:t>
            </a:r>
            <a:r>
              <a:rPr lang="en-US" altLang="zh-TW" dirty="0">
                <a:solidFill>
                  <a:srgbClr val="0000FF"/>
                </a:solidFill>
              </a:rPr>
              <a:t>1~100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24D493-047C-0542-37F3-C1904E75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37" y="1635521"/>
            <a:ext cx="4238485" cy="50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A541CBB-AD61-90FB-A4D9-4D44001E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04" y="1800722"/>
            <a:ext cx="6076925" cy="39242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8960" y="365125"/>
            <a:ext cx="9514840" cy="86423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一對一連線範例</a:t>
            </a:r>
            <a:r>
              <a:rPr lang="en-US" altLang="zh-TW" sz="3600" dirty="0"/>
              <a:t>--</a:t>
            </a:r>
            <a:r>
              <a:rPr lang="zh-TW" altLang="en-US" sz="3600" dirty="0"/>
              <a:t>從機 </a:t>
            </a:r>
            <a:r>
              <a:rPr lang="en-US" altLang="zh-TW" sz="3600" dirty="0"/>
              <a:t>EPY#2</a:t>
            </a:r>
            <a:endParaRPr lang="zh-TW" altLang="en-US" sz="3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9DB4C7-217A-EBE9-173B-D01A07DCAC22}"/>
              </a:ext>
            </a:extLst>
          </p:cNvPr>
          <p:cNvSpPr/>
          <p:nvPr/>
        </p:nvSpPr>
        <p:spPr>
          <a:xfrm>
            <a:off x="7902829" y="1800722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</a:t>
            </a:r>
            <a:r>
              <a:rPr lang="en-US" altLang="zh-TW" sz="1800" dirty="0">
                <a:solidFill>
                  <a:srgbClr val="0000FF"/>
                </a:solidFill>
              </a:rPr>
              <a:t>EPY</a:t>
            </a:r>
            <a:r>
              <a:rPr lang="zh-TW" altLang="en-US" sz="1800" dirty="0">
                <a:solidFill>
                  <a:srgbClr val="0000FF"/>
                </a:solidFill>
              </a:rPr>
              <a:t>藍芽為</a:t>
            </a:r>
            <a:r>
              <a:rPr lang="zh-TW" altLang="en-US" dirty="0">
                <a:solidFill>
                  <a:srgbClr val="0000FF"/>
                </a:solidFill>
              </a:rPr>
              <a:t>裝置</a:t>
            </a:r>
            <a:r>
              <a:rPr lang="zh-TW" altLang="en-US" sz="1800" dirty="0">
                <a:solidFill>
                  <a:srgbClr val="0000FF"/>
                </a:solidFill>
              </a:rPr>
              <a:t>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21D9E3-A7ED-1F74-FC7A-8F0308744360}"/>
              </a:ext>
            </a:extLst>
          </p:cNvPr>
          <p:cNvSpPr/>
          <p:nvPr/>
        </p:nvSpPr>
        <p:spPr>
          <a:xfrm>
            <a:off x="7902829" y="2602382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接收主機傳送來的</a:t>
            </a:r>
            <a:r>
              <a:rPr lang="en-US" altLang="zh-TW" dirty="0">
                <a:solidFill>
                  <a:srgbClr val="0000FF"/>
                </a:solidFill>
              </a:rPr>
              <a:t>Hi</a:t>
            </a:r>
            <a:r>
              <a:rPr lang="zh-TW" altLang="en-US" dirty="0">
                <a:solidFill>
                  <a:srgbClr val="0000FF"/>
                </a:solidFill>
              </a:rPr>
              <a:t>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397C8D-956E-1071-22F2-122CE4B332AB}"/>
              </a:ext>
            </a:extLst>
          </p:cNvPr>
          <p:cNvSpPr/>
          <p:nvPr/>
        </p:nvSpPr>
        <p:spPr>
          <a:xfrm>
            <a:off x="7902829" y="3933360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傳送</a:t>
            </a:r>
            <a:r>
              <a:rPr lang="en-US" altLang="zh-TW" dirty="0">
                <a:solidFill>
                  <a:srgbClr val="0000FF"/>
                </a:solidFill>
              </a:rPr>
              <a:t>Start</a:t>
            </a:r>
            <a:r>
              <a:rPr lang="zh-TW" altLang="en-US" dirty="0">
                <a:solidFill>
                  <a:srgbClr val="0000FF"/>
                </a:solidFill>
              </a:rPr>
              <a:t>字串給主機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FDF1D0-E193-71C9-2E5A-F22D4A6EE2B4}"/>
              </a:ext>
            </a:extLst>
          </p:cNvPr>
          <p:cNvSpPr/>
          <p:nvPr/>
        </p:nvSpPr>
        <p:spPr>
          <a:xfrm>
            <a:off x="7902829" y="4829147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顯示接收到的字串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8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C803B-0F55-819F-DA85-5C3A713F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685" y="0"/>
            <a:ext cx="9525000" cy="1325563"/>
          </a:xfrm>
        </p:spPr>
        <p:txBody>
          <a:bodyPr/>
          <a:lstStyle/>
          <a:p>
            <a:r>
              <a:rPr lang="zh-TW" altLang="en-US" sz="4400" dirty="0"/>
              <a:t>一對一連線範例</a:t>
            </a:r>
            <a:r>
              <a:rPr lang="en-US" altLang="zh-TW" sz="4400" dirty="0"/>
              <a:t>--</a:t>
            </a:r>
            <a:r>
              <a:rPr lang="zh-TW" altLang="en-US" sz="4400" dirty="0"/>
              <a:t>主機 </a:t>
            </a:r>
            <a:r>
              <a:rPr lang="en-US" altLang="zh-TW" sz="4400" dirty="0"/>
              <a:t>EPY#1</a:t>
            </a:r>
            <a:br>
              <a:rPr lang="en-US" altLang="zh-TW" sz="4400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5F67DB-FDFF-A7F4-B0A4-31155AD6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17" y="881789"/>
            <a:ext cx="4810160" cy="583886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8FD01D-2C65-1DDD-6612-DFAA5CE28F54}"/>
              </a:ext>
            </a:extLst>
          </p:cNvPr>
          <p:cNvSpPr txBox="1"/>
          <p:nvPr/>
        </p:nvSpPr>
        <p:spPr>
          <a:xfrm>
            <a:off x="1976467" y="1198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收到互傳</a:t>
            </a:r>
          </a:p>
        </p:txBody>
      </p:sp>
    </p:spTree>
    <p:extLst>
      <p:ext uri="{BB962C8B-B14F-4D97-AF65-F5344CB8AC3E}">
        <p14:creationId xmlns:p14="http://schemas.microsoft.com/office/powerpoint/2010/main" val="1395090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46E97-5B94-6CA4-A4F8-A49C732B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247" y="92509"/>
            <a:ext cx="9564757" cy="1325563"/>
          </a:xfrm>
        </p:spPr>
        <p:txBody>
          <a:bodyPr/>
          <a:lstStyle/>
          <a:p>
            <a:r>
              <a:rPr lang="zh-TW" altLang="en-US" sz="4400" dirty="0"/>
              <a:t>一對一連線範例</a:t>
            </a:r>
            <a:r>
              <a:rPr lang="en-US" altLang="zh-TW" sz="4400" dirty="0"/>
              <a:t>--</a:t>
            </a:r>
            <a:r>
              <a:rPr lang="zh-TW" altLang="en-US" sz="4400" dirty="0"/>
              <a:t>從機 </a:t>
            </a:r>
            <a:r>
              <a:rPr lang="en-US" altLang="zh-TW" sz="4400" dirty="0"/>
              <a:t>EPY#2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BAE296-AEE7-CE7C-B1BF-68E5570F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31" y="1881176"/>
            <a:ext cx="5990481" cy="390161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E7E80F3-9276-CB85-FF57-F3A71C7E0C5E}"/>
              </a:ext>
            </a:extLst>
          </p:cNvPr>
          <p:cNvSpPr txBox="1"/>
          <p:nvPr/>
        </p:nvSpPr>
        <p:spPr>
          <a:xfrm>
            <a:off x="2012388" y="1743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收到互傳</a:t>
            </a:r>
          </a:p>
        </p:txBody>
      </p:sp>
    </p:spTree>
    <p:extLst>
      <p:ext uri="{BB962C8B-B14F-4D97-AF65-F5344CB8AC3E}">
        <p14:creationId xmlns:p14="http://schemas.microsoft.com/office/powerpoint/2010/main" val="2864956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2F194-1C7B-B644-E876-BBAF0C5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92" y="365125"/>
            <a:ext cx="9661308" cy="1325563"/>
          </a:xfrm>
        </p:spPr>
        <p:txBody>
          <a:bodyPr/>
          <a:lstStyle/>
          <a:p>
            <a:r>
              <a:rPr lang="zh-TW" altLang="en-US" dirty="0"/>
              <a:t>藍牙控制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CD67D6-0625-1EBB-C739-DCC7BA35F3C6}"/>
              </a:ext>
            </a:extLst>
          </p:cNvPr>
          <p:cNvSpPr txBox="1"/>
          <p:nvPr/>
        </p:nvSpPr>
        <p:spPr>
          <a:xfrm>
            <a:off x="2236303" y="1863443"/>
            <a:ext cx="9037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https://drive.google.com/file/d/1ezpOgkXZ2GiGQnUphI63-_jccBHh7n15/view?usp=sharing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9EDC5E-C9DC-2724-75D9-D0582B30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44" y="2347991"/>
            <a:ext cx="3135294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8F30E-3A15-D627-DD50-F04775A7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14" y="170386"/>
            <a:ext cx="9695385" cy="982554"/>
          </a:xfrm>
        </p:spPr>
        <p:txBody>
          <a:bodyPr/>
          <a:lstStyle/>
          <a:p>
            <a:r>
              <a:rPr lang="zh-TW" altLang="en-US" dirty="0"/>
              <a:t>藍牙</a:t>
            </a:r>
            <a:r>
              <a:rPr lang="en-US" altLang="zh-TW" dirty="0"/>
              <a:t>APP</a:t>
            </a:r>
            <a:r>
              <a:rPr lang="zh-TW" altLang="en-US" dirty="0"/>
              <a:t>控制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24B9A9-6A05-2639-24EB-FB1664D1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95" y="988234"/>
            <a:ext cx="3116105" cy="55408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DF639D4-ED3E-49AF-4291-5B8FEC717819}"/>
              </a:ext>
            </a:extLst>
          </p:cNvPr>
          <p:cNvSpPr txBox="1"/>
          <p:nvPr/>
        </p:nvSpPr>
        <p:spPr>
          <a:xfrm>
            <a:off x="5265734" y="937118"/>
            <a:ext cx="239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手機傳送命令</a:t>
            </a:r>
            <a:endParaRPr lang="en-US" altLang="zh-TW" sz="2400" dirty="0"/>
          </a:p>
          <a:p>
            <a:r>
              <a:rPr lang="en-US" altLang="zh-TW" sz="2400" dirty="0"/>
              <a:t>0:</a:t>
            </a:r>
          </a:p>
          <a:p>
            <a:r>
              <a:rPr lang="en-US" altLang="zh-TW" sz="2400" dirty="0"/>
              <a:t>1:</a:t>
            </a:r>
          </a:p>
          <a:p>
            <a:r>
              <a:rPr lang="en-US" altLang="zh-TW" sz="2400" dirty="0"/>
              <a:t>picture:</a:t>
            </a:r>
          </a:p>
          <a:p>
            <a:r>
              <a:rPr lang="en-US" altLang="zh-TW" sz="2400" dirty="0"/>
              <a:t>random:</a:t>
            </a:r>
          </a:p>
          <a:p>
            <a:r>
              <a:rPr lang="en-US" altLang="zh-TW" sz="2400" dirty="0"/>
              <a:t>R</a:t>
            </a:r>
          </a:p>
          <a:p>
            <a:r>
              <a:rPr lang="en-US" altLang="zh-TW" sz="2400" dirty="0"/>
              <a:t>G</a:t>
            </a:r>
          </a:p>
          <a:p>
            <a:r>
              <a:rPr lang="en-US" altLang="zh-TW" sz="2400" dirty="0"/>
              <a:t>B</a:t>
            </a:r>
          </a:p>
          <a:p>
            <a:r>
              <a:rPr lang="en-US" altLang="zh-TW" sz="2400" dirty="0"/>
              <a:t>P</a:t>
            </a:r>
          </a:p>
          <a:p>
            <a:r>
              <a:rPr lang="en-US" altLang="zh-TW" sz="2400" dirty="0"/>
              <a:t>Y</a:t>
            </a:r>
          </a:p>
          <a:p>
            <a:endParaRPr lang="en-US" altLang="zh-TW" sz="2400" dirty="0"/>
          </a:p>
          <a:p>
            <a:r>
              <a:rPr lang="zh-TW" altLang="en-US" sz="2400" dirty="0"/>
              <a:t>語音識別</a:t>
            </a:r>
          </a:p>
        </p:txBody>
      </p:sp>
    </p:spTree>
    <p:extLst>
      <p:ext uri="{BB962C8B-B14F-4D97-AF65-F5344CB8AC3E}">
        <p14:creationId xmlns:p14="http://schemas.microsoft.com/office/powerpoint/2010/main" val="326387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23BAD-C9A7-B1CF-5916-3730E88D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389" y="189060"/>
            <a:ext cx="9820334" cy="1032033"/>
          </a:xfrm>
        </p:spPr>
        <p:txBody>
          <a:bodyPr/>
          <a:lstStyle/>
          <a:p>
            <a:r>
              <a:rPr lang="en-US" altLang="zh-TW" dirty="0"/>
              <a:t>EPY</a:t>
            </a:r>
            <a:r>
              <a:rPr lang="zh-TW" altLang="en-US" dirty="0"/>
              <a:t>裝置程式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EFEB95-23A9-763C-0045-32F35DF6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4" y="1632779"/>
            <a:ext cx="5405380" cy="45408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122684-9BB7-769D-7BB2-AFB59880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19" y="5013"/>
            <a:ext cx="4595944" cy="6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1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98850" y="2511973"/>
            <a:ext cx="10120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Let’s build our Magic</a:t>
            </a:r>
            <a:r>
              <a:rPr lang="zh-TW" altLang="en-US" sz="6600" dirty="0"/>
              <a:t> </a:t>
            </a:r>
            <a:r>
              <a:rPr lang="en-US" altLang="zh-TW" sz="6600" dirty="0"/>
              <a:t>House 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731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智慧物聯網基礎架構</a:t>
            </a:r>
          </a:p>
        </p:txBody>
      </p:sp>
      <p:cxnSp>
        <p:nvCxnSpPr>
          <p:cNvPr id="5" name="直線接點 4"/>
          <p:cNvCxnSpPr/>
          <p:nvPr/>
        </p:nvCxnSpPr>
        <p:spPr>
          <a:xfrm flipH="1" flipV="1">
            <a:off x="6161923" y="2294756"/>
            <a:ext cx="18854" cy="31868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5196788" y="2523726"/>
            <a:ext cx="1866507" cy="14611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網關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Gateway</a:t>
            </a:r>
          </a:p>
        </p:txBody>
      </p:sp>
      <p:sp>
        <p:nvSpPr>
          <p:cNvPr id="8" name="雲朵形 7"/>
          <p:cNvSpPr/>
          <p:nvPr/>
        </p:nvSpPr>
        <p:spPr>
          <a:xfrm>
            <a:off x="1598104" y="2740542"/>
            <a:ext cx="2328422" cy="12207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995791" y="1901556"/>
            <a:ext cx="2121031" cy="11594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感應器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sensor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流程圖: 決策 9"/>
          <p:cNvSpPr/>
          <p:nvPr/>
        </p:nvSpPr>
        <p:spPr>
          <a:xfrm>
            <a:off x="9071205" y="3494686"/>
            <a:ext cx="2092750" cy="1244338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Device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275399" y="2740542"/>
            <a:ext cx="1508288" cy="320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275398" y="3588955"/>
            <a:ext cx="1583704" cy="37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42005" y="3226022"/>
            <a:ext cx="10935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568385" y="4908707"/>
            <a:ext cx="942681" cy="94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661896" y="4739024"/>
            <a:ext cx="154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藍芽、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749015" y="4908707"/>
            <a:ext cx="9332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896647" y="4739024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，乙太網路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098307" y="3961315"/>
            <a:ext cx="155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識別、分析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066909" y="3984879"/>
            <a:ext cx="231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簡單識別、數據判讀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252538" y="3030190"/>
            <a:ext cx="19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溫濕度、心律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519385" y="4739024"/>
            <a:ext cx="15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螢幕、風扇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F9C29A-6CB2-6B4A-5B9C-E0E07009B7B4}"/>
              </a:ext>
            </a:extLst>
          </p:cNvPr>
          <p:cNvSpPr txBox="1"/>
          <p:nvPr/>
        </p:nvSpPr>
        <p:spPr>
          <a:xfrm>
            <a:off x="4232389" y="287638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MQTT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929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8B8C2F-8DC2-6977-9F24-DCCF2350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6" y="876386"/>
            <a:ext cx="6600873" cy="21621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D29BB0-430C-FEE2-E03D-BEF0B6BEC776}"/>
              </a:ext>
            </a:extLst>
          </p:cNvPr>
          <p:cNvSpPr txBox="1"/>
          <p:nvPr/>
        </p:nvSpPr>
        <p:spPr>
          <a:xfrm>
            <a:off x="5323908" y="37615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固定柱</a:t>
            </a:r>
          </a:p>
        </p:txBody>
      </p:sp>
    </p:spTree>
    <p:extLst>
      <p:ext uri="{BB962C8B-B14F-4D97-AF65-F5344CB8AC3E}">
        <p14:creationId xmlns:p14="http://schemas.microsoft.com/office/powerpoint/2010/main" val="171369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800818-0D1A-5FF9-9FFA-30615D1E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62" y="1814564"/>
            <a:ext cx="6829475" cy="30956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4DEAFDA-9296-67FC-AA34-A2478512201F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F6419-2BB3-5BCF-8241-6921AB5CD78B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右</a:t>
            </a:r>
          </a:p>
        </p:txBody>
      </p:sp>
    </p:spTree>
    <p:extLst>
      <p:ext uri="{BB962C8B-B14F-4D97-AF65-F5344CB8AC3E}">
        <p14:creationId xmlns:p14="http://schemas.microsoft.com/office/powerpoint/2010/main" val="419877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B511858-1D35-5725-3BD4-8B9A18B3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5" y="1752587"/>
            <a:ext cx="6667549" cy="33528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024B31-06DC-8DB3-8A5C-7817C358E43A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C290E7-AD39-CE26-459F-DBD466BDF8BF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78068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5CCAA6-058E-2752-4C3E-112A24BB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63" y="1790688"/>
            <a:ext cx="6677074" cy="32766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9EABA44-3274-D97C-1892-7806DC49B84A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FC1235-6781-7DB2-1DCD-A6FAA5AA17C3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90474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DBF99D-5909-74D3-E38D-6441B4BD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5" y="871236"/>
            <a:ext cx="8079969" cy="563251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F4B95AC-EAF0-86E8-45F6-FFCF170DF2EC}"/>
              </a:ext>
            </a:extLst>
          </p:cNvPr>
          <p:cNvSpPr txBox="1"/>
          <p:nvPr/>
        </p:nvSpPr>
        <p:spPr>
          <a:xfrm>
            <a:off x="5984163" y="28442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39F58-9F73-CC8E-E190-A6D0438A94AF}"/>
              </a:ext>
            </a:extLst>
          </p:cNvPr>
          <p:cNvSpPr txBox="1"/>
          <p:nvPr/>
        </p:nvSpPr>
        <p:spPr>
          <a:xfrm>
            <a:off x="5778978" y="481721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底下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226F6F-74A8-4AC4-F56F-818EFAAD1ABE}"/>
              </a:ext>
            </a:extLst>
          </p:cNvPr>
          <p:cNvSpPr txBox="1"/>
          <p:nvPr/>
        </p:nvSpPr>
        <p:spPr>
          <a:xfrm>
            <a:off x="8620078" y="48296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C9600D-94F2-4C9F-85A1-87DB3BC980E7}"/>
              </a:ext>
            </a:extLst>
          </p:cNvPr>
          <p:cNvSpPr txBox="1"/>
          <p:nvPr/>
        </p:nvSpPr>
        <p:spPr>
          <a:xfrm>
            <a:off x="3274405" y="472637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右</a:t>
            </a:r>
          </a:p>
        </p:txBody>
      </p:sp>
    </p:spTree>
    <p:extLst>
      <p:ext uri="{BB962C8B-B14F-4D97-AF65-F5344CB8AC3E}">
        <p14:creationId xmlns:p14="http://schemas.microsoft.com/office/powerpoint/2010/main" val="102520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CBFB80-CFFC-863A-C215-22D1E2D9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60" y="230449"/>
            <a:ext cx="8531393" cy="63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7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樣式, 圖形, 正方形, 像素 的圖片&#10;&#10;自動產生的描述">
            <a:extLst>
              <a:ext uri="{FF2B5EF4-FFF2-40B4-BE49-F238E27FC236}">
                <a16:creationId xmlns:a16="http://schemas.microsoft.com/office/drawing/2014/main" id="{EC81E7D1-C56B-EDC8-3808-AA68F13C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57552"/>
            <a:ext cx="3810000" cy="381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BAE61ED-0A37-214D-75CC-5C00CBDD4913}"/>
              </a:ext>
            </a:extLst>
          </p:cNvPr>
          <p:cNvSpPr txBox="1"/>
          <p:nvPr/>
        </p:nvSpPr>
        <p:spPr>
          <a:xfrm>
            <a:off x="3918857" y="533874"/>
            <a:ext cx="481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歡迎加入成功自造教育及科技中心 </a:t>
            </a:r>
            <a:r>
              <a:rPr lang="en-US" altLang="zh-TW" dirty="0"/>
              <a:t>EPY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TW" altLang="en-US" dirty="0"/>
              <a:t>群</a:t>
            </a:r>
          </a:p>
        </p:txBody>
      </p:sp>
    </p:spTree>
    <p:extLst>
      <p:ext uri="{BB962C8B-B14F-4D97-AF65-F5344CB8AC3E}">
        <p14:creationId xmlns:p14="http://schemas.microsoft.com/office/powerpoint/2010/main" val="399401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6552" y="365125"/>
            <a:ext cx="946724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補充資料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267CA-0674-4FBF-B6E9-0A0F8AD0A7EB}"/>
              </a:ext>
            </a:extLst>
          </p:cNvPr>
          <p:cNvSpPr txBox="1">
            <a:spLocks/>
          </p:cNvSpPr>
          <p:nvPr/>
        </p:nvSpPr>
        <p:spPr>
          <a:xfrm>
            <a:off x="1472665" y="1655542"/>
            <a:ext cx="9881135" cy="4745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將藍牙</a:t>
            </a:r>
            <a:r>
              <a:rPr lang="en-US" altLang="zh-TW" dirty="0"/>
              <a:t>Python</a:t>
            </a:r>
            <a:r>
              <a:rPr lang="zh-TW" altLang="en-US" dirty="0"/>
              <a:t>庫放入</a:t>
            </a:r>
            <a:r>
              <a:rPr lang="en-US" altLang="zh-TW" dirty="0" err="1"/>
              <a:t>ePy</a:t>
            </a:r>
            <a:r>
              <a:rPr lang="zh-TW" altLang="en-US" dirty="0"/>
              <a:t>學習板內</a:t>
            </a:r>
            <a:r>
              <a:rPr lang="en-US" altLang="zh-TW" dirty="0"/>
              <a:t>—EASYPY</a:t>
            </a:r>
            <a:r>
              <a:rPr lang="zh-TW" altLang="en-US" dirty="0"/>
              <a:t> </a:t>
            </a:r>
            <a:r>
              <a:rPr lang="en-US" altLang="zh-TW" dirty="0"/>
              <a:t>Disk</a:t>
            </a:r>
            <a:r>
              <a:rPr lang="zh-TW" altLang="en-US" dirty="0"/>
              <a:t>磁碟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從</a:t>
            </a:r>
            <a:r>
              <a:rPr lang="en-US" altLang="zh-TW" dirty="0" err="1"/>
              <a:t>Richlink</a:t>
            </a:r>
            <a:r>
              <a:rPr lang="en-US" altLang="zh-TW" dirty="0"/>
              <a:t> GitHub</a:t>
            </a:r>
            <a:r>
              <a:rPr lang="zh-TW" altLang="en-US" dirty="0"/>
              <a:t>取得藍牙</a:t>
            </a:r>
            <a:r>
              <a:rPr lang="en-US" altLang="zh-TW" dirty="0"/>
              <a:t>Python</a:t>
            </a:r>
            <a:r>
              <a:rPr lang="zh-TW" altLang="en-US" dirty="0"/>
              <a:t>庫</a:t>
            </a:r>
            <a:r>
              <a:rPr lang="en-US" altLang="zh-TW" dirty="0"/>
              <a:t>—RL62M.py, </a:t>
            </a:r>
            <a:r>
              <a:rPr lang="zh-TW" altLang="en-US" dirty="0"/>
              <a:t>下載路徑為</a:t>
            </a:r>
            <a:r>
              <a:rPr lang="en-US" altLang="zh-TW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https://github.com/richlink-tech/ePy-Lite/tree/main/SampleCode/BLE/RL62M/Library</a:t>
            </a:r>
            <a:endParaRPr lang="en-US" altLang="zh-TW" dirty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如果需要使用手機</a:t>
            </a:r>
            <a:r>
              <a:rPr lang="en-US" altLang="zh-TW" dirty="0"/>
              <a:t>APP</a:t>
            </a:r>
            <a:r>
              <a:rPr lang="zh-TW" altLang="en-US" dirty="0"/>
              <a:t>來做連接控制</a:t>
            </a:r>
            <a:r>
              <a:rPr lang="en-US" altLang="zh-TW" dirty="0"/>
              <a:t>, </a:t>
            </a:r>
            <a:r>
              <a:rPr lang="zh-TW" altLang="en-US" dirty="0"/>
              <a:t>可以到</a:t>
            </a:r>
            <a:r>
              <a:rPr lang="en-US" altLang="zh-TW" dirty="0"/>
              <a:t>APP</a:t>
            </a:r>
            <a:r>
              <a:rPr lang="zh-TW" altLang="en-US" dirty="0"/>
              <a:t> </a:t>
            </a:r>
            <a:r>
              <a:rPr lang="en-US" altLang="zh-TW" dirty="0"/>
              <a:t>Store/Google Play</a:t>
            </a:r>
            <a:r>
              <a:rPr lang="zh-TW" altLang="en-US" dirty="0"/>
              <a:t>下載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rgbClr val="0000FF"/>
                </a:solidFill>
              </a:rPr>
              <a:t>EPY Control</a:t>
            </a:r>
            <a:r>
              <a:rPr lang="en-US" altLang="zh-TW" dirty="0"/>
              <a:t>” APP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如果需要自行開發藍牙</a:t>
            </a:r>
            <a:r>
              <a:rPr lang="en-US" altLang="zh-TW" dirty="0"/>
              <a:t>APP, </a:t>
            </a:r>
            <a:r>
              <a:rPr lang="zh-TW" altLang="en-US" dirty="0"/>
              <a:t>可以參考</a:t>
            </a:r>
            <a:r>
              <a:rPr lang="en-US" altLang="zh-TW" dirty="0"/>
              <a:t>APP Inventor2</a:t>
            </a:r>
            <a:r>
              <a:rPr lang="zh-TW" altLang="en-US" dirty="0"/>
              <a:t>程式開發說明範例</a:t>
            </a:r>
            <a:r>
              <a:rPr lang="en-US" altLang="zh-TW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https://github.com/richlink-tech/ePy-Lite/tree/main/BLE_AI2</a:t>
            </a:r>
            <a:endParaRPr lang="en-US" altLang="zh-TW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FBB91-EC0D-AE58-E7AC-D676DF80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22" y="170386"/>
            <a:ext cx="9559077" cy="1079106"/>
          </a:xfrm>
        </p:spPr>
        <p:txBody>
          <a:bodyPr/>
          <a:lstStyle/>
          <a:p>
            <a:r>
              <a:rPr lang="zh-TW" altLang="en-US" dirty="0"/>
              <a:t>藍牙應用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526967-844D-540D-FB7F-C0365D4A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61" y="1189262"/>
            <a:ext cx="9968761" cy="52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3CBB2-25E8-CF48-CD84-C0C05C2B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160" y="91440"/>
            <a:ext cx="9753600" cy="9896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/>
              <a:t>  藍芽的連接種類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694963" y="619278"/>
            <a:ext cx="6832079" cy="5876528"/>
            <a:chOff x="2481603" y="41937"/>
            <a:chExt cx="6832079" cy="5876528"/>
          </a:xfrm>
        </p:grpSpPr>
        <p:grpSp>
          <p:nvGrpSpPr>
            <p:cNvPr id="4" name="群組 3"/>
            <p:cNvGrpSpPr/>
            <p:nvPr/>
          </p:nvGrpSpPr>
          <p:grpSpPr>
            <a:xfrm>
              <a:off x="5379613" y="41937"/>
              <a:ext cx="1012552" cy="1380485"/>
              <a:chOff x="5373278" y="358219"/>
              <a:chExt cx="1102936" cy="1630837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5373278" y="358219"/>
                <a:ext cx="1102936" cy="1630837"/>
              </a:xfrm>
              <a:prstGeom prst="ellipse">
                <a:avLst/>
              </a:prstGeom>
              <a:solidFill>
                <a:srgbClr val="3118A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/>
              <p:nvPr/>
            </p:nvCxnSpPr>
            <p:spPr>
              <a:xfrm>
                <a:off x="5918200" y="553720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5918200" y="553720"/>
                <a:ext cx="304800" cy="320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 flipH="1">
                <a:off x="5628640" y="873760"/>
                <a:ext cx="594360" cy="635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 flipH="1" flipV="1">
                <a:off x="5628640" y="934720"/>
                <a:ext cx="594360" cy="5435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 flipH="1">
                <a:off x="5918200" y="1473200"/>
                <a:ext cx="304800" cy="2692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" name="資料庫圖表 4"/>
            <p:cNvGraphicFramePr/>
            <p:nvPr>
              <p:extLst>
                <p:ext uri="{D42A27DB-BD31-4B8C-83A1-F6EECF244321}">
                  <p14:modId xmlns:p14="http://schemas.microsoft.com/office/powerpoint/2010/main" val="4214297239"/>
                </p:ext>
              </p:extLst>
            </p:nvPr>
          </p:nvGraphicFramePr>
          <p:xfrm>
            <a:off x="2481603" y="923314"/>
            <a:ext cx="6832079" cy="34501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6" name="群組 5"/>
            <p:cNvGrpSpPr/>
            <p:nvPr/>
          </p:nvGrpSpPr>
          <p:grpSpPr>
            <a:xfrm>
              <a:off x="2613575" y="4459495"/>
              <a:ext cx="1600520" cy="253907"/>
              <a:chOff x="2613575" y="4459495"/>
              <a:chExt cx="1600520" cy="253907"/>
            </a:xfrm>
          </p:grpSpPr>
          <p:sp>
            <p:nvSpPr>
              <p:cNvPr id="34" name="流程圖: 接點 33"/>
              <p:cNvSpPr/>
              <p:nvPr/>
            </p:nvSpPr>
            <p:spPr>
              <a:xfrm>
                <a:off x="2613575" y="4477732"/>
                <a:ext cx="233316" cy="23567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5" name="直線單箭頭接點 34"/>
              <p:cNvCxnSpPr/>
              <p:nvPr/>
            </p:nvCxnSpPr>
            <p:spPr>
              <a:xfrm>
                <a:off x="2875175" y="4581426"/>
                <a:ext cx="107465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0234" y="4459495"/>
                <a:ext cx="243861" cy="243861"/>
              </a:xfrm>
              <a:prstGeom prst="rect">
                <a:avLst/>
              </a:prstGeom>
            </p:spPr>
          </p:pic>
        </p:grpSp>
        <p:grpSp>
          <p:nvGrpSpPr>
            <p:cNvPr id="7" name="群組 6"/>
            <p:cNvGrpSpPr/>
            <p:nvPr/>
          </p:nvGrpSpPr>
          <p:grpSpPr>
            <a:xfrm>
              <a:off x="5190031" y="3927965"/>
              <a:ext cx="1391715" cy="1451191"/>
              <a:chOff x="5317234" y="4234430"/>
              <a:chExt cx="1391715" cy="1451191"/>
            </a:xfrm>
          </p:grpSpPr>
          <p:sp>
            <p:nvSpPr>
              <p:cNvPr id="21" name="流程圖: 接點 20"/>
              <p:cNvSpPr/>
              <p:nvPr/>
            </p:nvSpPr>
            <p:spPr>
              <a:xfrm>
                <a:off x="5897944" y="4855896"/>
                <a:ext cx="233316" cy="23567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流程圖: 接點 21"/>
              <p:cNvSpPr/>
              <p:nvPr/>
            </p:nvSpPr>
            <p:spPr>
              <a:xfrm>
                <a:off x="6523852" y="4537807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流程圖: 接點 22"/>
              <p:cNvSpPr/>
              <p:nvPr/>
            </p:nvSpPr>
            <p:spPr>
              <a:xfrm>
                <a:off x="6508430" y="5184996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流程圖: 接點 23"/>
              <p:cNvSpPr/>
              <p:nvPr/>
            </p:nvSpPr>
            <p:spPr>
              <a:xfrm>
                <a:off x="5922053" y="5498656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流程圖: 接點 24"/>
              <p:cNvSpPr/>
              <p:nvPr/>
            </p:nvSpPr>
            <p:spPr>
              <a:xfrm>
                <a:off x="5317234" y="5163579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流程圖: 接點 25"/>
              <p:cNvSpPr/>
              <p:nvPr/>
            </p:nvSpPr>
            <p:spPr>
              <a:xfrm>
                <a:off x="5317234" y="4502084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流程圖: 接點 26"/>
              <p:cNvSpPr/>
              <p:nvPr/>
            </p:nvSpPr>
            <p:spPr>
              <a:xfrm>
                <a:off x="5927113" y="4234430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6014602" y="4459495"/>
                <a:ext cx="0" cy="3030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 flipV="1">
                <a:off x="6197600" y="4706741"/>
                <a:ext cx="296473" cy="1428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H="1" flipV="1">
                <a:off x="5498026" y="4713091"/>
                <a:ext cx="335171" cy="195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 flipH="1">
                <a:off x="5556250" y="5062211"/>
                <a:ext cx="286054" cy="1227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6014602" y="5156773"/>
                <a:ext cx="0" cy="3169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6186900" y="5075221"/>
                <a:ext cx="277400" cy="146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群組 7"/>
            <p:cNvGrpSpPr/>
            <p:nvPr/>
          </p:nvGrpSpPr>
          <p:grpSpPr>
            <a:xfrm>
              <a:off x="7428904" y="3916945"/>
              <a:ext cx="1849003" cy="1264971"/>
              <a:chOff x="7612497" y="4344132"/>
              <a:chExt cx="1849003" cy="1264971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7888645" y="4344132"/>
                <a:ext cx="648353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8623300" y="5221753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>
                    <a:solidFill>
                      <a:schemeClr val="tx1"/>
                    </a:solidFill>
                  </a:rPr>
                  <a:t>群駔</a:t>
                </a:r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8845550" y="4568825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612497" y="5131030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cxnSp>
            <p:nvCxnSpPr>
              <p:cNvPr id="15" name="直線單箭頭接點 14"/>
              <p:cNvCxnSpPr>
                <a:stCxn id="11" idx="6"/>
                <a:endCxn id="13" idx="2"/>
              </p:cNvCxnSpPr>
              <p:nvPr/>
            </p:nvCxnSpPr>
            <p:spPr>
              <a:xfrm>
                <a:off x="8536998" y="4537807"/>
                <a:ext cx="308552" cy="22469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/>
              <p:cNvCxnSpPr>
                <a:stCxn id="11" idx="4"/>
                <a:endCxn id="14" idx="0"/>
              </p:cNvCxnSpPr>
              <p:nvPr/>
            </p:nvCxnSpPr>
            <p:spPr>
              <a:xfrm flipH="1">
                <a:off x="7920472" y="4731482"/>
                <a:ext cx="292350" cy="3995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stCxn id="14" idx="6"/>
                <a:endCxn id="12" idx="2"/>
              </p:cNvCxnSpPr>
              <p:nvPr/>
            </p:nvCxnSpPr>
            <p:spPr>
              <a:xfrm>
                <a:off x="8228447" y="5324705"/>
                <a:ext cx="394853" cy="90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12" idx="0"/>
                <a:endCxn id="13" idx="4"/>
              </p:cNvCxnSpPr>
              <p:nvPr/>
            </p:nvCxnSpPr>
            <p:spPr>
              <a:xfrm flipV="1">
                <a:off x="8931275" y="4956175"/>
                <a:ext cx="222250" cy="26557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stCxn id="12" idx="1"/>
                <a:endCxn id="11" idx="5"/>
              </p:cNvCxnSpPr>
              <p:nvPr/>
            </p:nvCxnSpPr>
            <p:spPr>
              <a:xfrm flipH="1" flipV="1">
                <a:off x="8442049" y="4674756"/>
                <a:ext cx="271455" cy="603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>
                <a:stCxn id="14" idx="7"/>
                <a:endCxn id="13" idx="3"/>
              </p:cNvCxnSpPr>
              <p:nvPr/>
            </p:nvCxnSpPr>
            <p:spPr>
              <a:xfrm flipV="1">
                <a:off x="8138243" y="4899449"/>
                <a:ext cx="797511" cy="28830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/>
            <p:cNvSpPr txBox="1"/>
            <p:nvPr/>
          </p:nvSpPr>
          <p:spPr>
            <a:xfrm>
              <a:off x="4984189" y="5549133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星狀網路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681590" y="5459427"/>
              <a:ext cx="1455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網狀網路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76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91871"/>
            <a:ext cx="9630878" cy="91503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藍芽廣播控制模式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305243" y="1272657"/>
            <a:ext cx="2899731" cy="4642251"/>
            <a:chOff x="1619277" y="2050204"/>
            <a:chExt cx="2899731" cy="464225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137C73D-BB9B-959F-FE79-9F2CD3D874B7}"/>
                </a:ext>
              </a:extLst>
            </p:cNvPr>
            <p:cNvSpPr txBox="1"/>
            <p:nvPr/>
          </p:nvSpPr>
          <p:spPr>
            <a:xfrm>
              <a:off x="1619277" y="6323123"/>
              <a:ext cx="1436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藍牙廣播機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8150C51-A7D7-BB32-313C-F31A51EDBEF3}"/>
                </a:ext>
              </a:extLst>
            </p:cNvPr>
            <p:cNvSpPr txBox="1"/>
            <p:nvPr/>
          </p:nvSpPr>
          <p:spPr>
            <a:xfrm>
              <a:off x="1915886" y="2050204"/>
              <a:ext cx="108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廣播室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5ECC331-635D-8E1C-FA70-1ED2469F9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475" y="3211103"/>
              <a:ext cx="1152533" cy="1809763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6610712" y="1233695"/>
            <a:ext cx="4016773" cy="4727141"/>
            <a:chOff x="6914265" y="1406796"/>
            <a:chExt cx="4016773" cy="472714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1C25CD8-1D89-D452-07FE-3CF6B165ACC1}"/>
                </a:ext>
              </a:extLst>
            </p:cNvPr>
            <p:cNvSpPr txBox="1"/>
            <p:nvPr/>
          </p:nvSpPr>
          <p:spPr>
            <a:xfrm>
              <a:off x="7142875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#1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5CCB04C-A9D8-06BE-D663-3709B3A5ED39}"/>
                </a:ext>
              </a:extLst>
            </p:cNvPr>
            <p:cNvSpPr txBox="1"/>
            <p:nvPr/>
          </p:nvSpPr>
          <p:spPr>
            <a:xfrm>
              <a:off x="7970171" y="1406796"/>
              <a:ext cx="201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主機 </a:t>
              </a:r>
              <a:r>
                <a:rPr lang="en-US" altLang="zh-TW" dirty="0">
                  <a:solidFill>
                    <a:srgbClr val="0000FF"/>
                  </a:solidFill>
                </a:rPr>
                <a:t>(</a:t>
              </a:r>
              <a:r>
                <a:rPr lang="zh-TW" altLang="en-US" dirty="0">
                  <a:solidFill>
                    <a:srgbClr val="0000FF"/>
                  </a:solidFill>
                </a:rPr>
                <a:t>接收廣播者</a:t>
              </a:r>
              <a:r>
                <a:rPr lang="en-US" altLang="zh-TW" dirty="0">
                  <a:solidFill>
                    <a:srgbClr val="0000FF"/>
                  </a:solidFill>
                </a:rPr>
                <a:t>)</a:t>
              </a:r>
              <a:r>
                <a:rPr lang="zh-TW" altLang="en-US" dirty="0">
                  <a:solidFill>
                    <a:srgbClr val="0000FF"/>
                  </a:solidFill>
                </a:rPr>
                <a:t> 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3256590-9B26-7D05-8589-BF2AC659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4265" y="1776129"/>
              <a:ext cx="4016773" cy="175399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E4AF3BA-B3A7-4CD3-96B4-78CB5C7A809A}"/>
                </a:ext>
              </a:extLst>
            </p:cNvPr>
            <p:cNvSpPr txBox="1"/>
            <p:nvPr/>
          </p:nvSpPr>
          <p:spPr>
            <a:xfrm>
              <a:off x="8517942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#2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48BA6DB-A45D-9166-67CC-85D860B9FF68}"/>
                </a:ext>
              </a:extLst>
            </p:cNvPr>
            <p:cNvSpPr txBox="1"/>
            <p:nvPr/>
          </p:nvSpPr>
          <p:spPr>
            <a:xfrm>
              <a:off x="9769128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#3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2D5D4161-8952-DB2C-793D-24462678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20" y="2599448"/>
            <a:ext cx="2144421" cy="21733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C83CD65-20FC-A6F1-90F2-3DF31DD3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49" y="3837512"/>
            <a:ext cx="1221959" cy="123843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447C14F-6916-108C-6653-700F2AB3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12" y="3837512"/>
            <a:ext cx="1221959" cy="123843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5BC158-DA1C-0F1C-D3B2-98E34BB5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75" y="3837512"/>
            <a:ext cx="1221959" cy="12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3724" y="404262"/>
            <a:ext cx="6005362" cy="169404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藍牙廣播控制模式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8"/>
          <a:stretch/>
        </p:blipFill>
        <p:spPr>
          <a:xfrm>
            <a:off x="1723724" y="3118585"/>
            <a:ext cx="7563239" cy="298303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5428" y="1424539"/>
            <a:ext cx="10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注意</a:t>
            </a:r>
            <a:r>
              <a:rPr lang="en-US" altLang="zh-TW" sz="2800" dirty="0">
                <a:solidFill>
                  <a:srgbClr val="FF0000"/>
                </a:solidFill>
              </a:rPr>
              <a:t>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72589" y="154764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在一對多模式下，負責發訊號者設為</a:t>
            </a:r>
            <a:r>
              <a:rPr lang="zh-TW" altLang="en-US" sz="2000" dirty="0">
                <a:solidFill>
                  <a:srgbClr val="FF0000"/>
                </a:solidFill>
              </a:rPr>
              <a:t>裝置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49" y="2098308"/>
            <a:ext cx="4398745" cy="71999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DA9D6D1-1AAE-1197-2CA0-F0190101BBF4}"/>
              </a:ext>
            </a:extLst>
          </p:cNvPr>
          <p:cNvCxnSpPr/>
          <p:nvPr/>
        </p:nvCxnSpPr>
        <p:spPr>
          <a:xfrm>
            <a:off x="8071041" y="4844232"/>
            <a:ext cx="5279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8598997" y="4631960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地址設為裝置的藍牙地址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DA9D6D1-1AAE-1197-2CA0-F0190101BBF4}"/>
              </a:ext>
            </a:extLst>
          </p:cNvPr>
          <p:cNvCxnSpPr/>
          <p:nvPr/>
        </p:nvCxnSpPr>
        <p:spPr>
          <a:xfrm>
            <a:off x="7201130" y="5668670"/>
            <a:ext cx="5279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7729086" y="5456398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裝置發送廣播資料至特定群組</a:t>
            </a:r>
          </a:p>
        </p:txBody>
      </p:sp>
    </p:spTree>
    <p:extLst>
      <p:ext uri="{BB962C8B-B14F-4D97-AF65-F5344CB8AC3E}">
        <p14:creationId xmlns:p14="http://schemas.microsoft.com/office/powerpoint/2010/main" val="40266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174E492-831F-DFE0-1845-781E58A3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67" y="2318775"/>
            <a:ext cx="8086443" cy="36221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DBC1F4E-A07D-3F76-4C32-A6E6B614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082" y="365125"/>
            <a:ext cx="9547718" cy="1325563"/>
          </a:xfrm>
        </p:spPr>
        <p:txBody>
          <a:bodyPr/>
          <a:lstStyle/>
          <a:p>
            <a:r>
              <a:rPr lang="zh-TW" altLang="en-US" sz="4400" dirty="0"/>
              <a:t>藍芽廣播範例</a:t>
            </a:r>
            <a:r>
              <a:rPr lang="en-US" altLang="zh-TW" sz="4400" dirty="0"/>
              <a:t>—</a:t>
            </a:r>
            <a:r>
              <a:rPr lang="zh-TW" altLang="en-US" sz="4400" dirty="0"/>
              <a:t>主機</a:t>
            </a:r>
            <a:r>
              <a:rPr lang="en-US" altLang="zh-TW" sz="4400" dirty="0"/>
              <a:t>(</a:t>
            </a:r>
            <a:r>
              <a:rPr lang="zh-TW" altLang="en-US" sz="4400" dirty="0"/>
              <a:t>接收訊號者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DEEC12-C3C0-4596-0C32-C12623A63E95}"/>
              </a:ext>
            </a:extLst>
          </p:cNvPr>
          <p:cNvSpPr/>
          <p:nvPr/>
        </p:nvSpPr>
        <p:spPr>
          <a:xfrm>
            <a:off x="8329279" y="2366307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接收廣播訊號者要設為</a:t>
            </a:r>
            <a:r>
              <a:rPr lang="zh-TW" altLang="en-US" dirty="0">
                <a:solidFill>
                  <a:srgbClr val="FF0000"/>
                </a:solidFill>
              </a:rPr>
              <a:t>主機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D7052D3-59DB-A984-B06A-65F6867E3BBF}"/>
              </a:ext>
            </a:extLst>
          </p:cNvPr>
          <p:cNvGrpSpPr/>
          <p:nvPr/>
        </p:nvGrpSpPr>
        <p:grpSpPr>
          <a:xfrm>
            <a:off x="9402010" y="3429000"/>
            <a:ext cx="2354207" cy="429986"/>
            <a:chOff x="7694052" y="5487004"/>
            <a:chExt cx="3858986" cy="429986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75D6603-7DDC-D933-06D5-CEE2AC6DA1A8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A6930AB-4492-6C27-0535-69893FBD3094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設定廣播來源地址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13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763AA-15FE-573A-F85D-E37AD825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248" y="120907"/>
            <a:ext cx="9621552" cy="1325563"/>
          </a:xfrm>
        </p:spPr>
        <p:txBody>
          <a:bodyPr/>
          <a:lstStyle/>
          <a:p>
            <a:r>
              <a:rPr lang="zh-TW" altLang="en-US" dirty="0"/>
              <a:t>藍牙廣播主機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24D043-07F7-2373-879C-4E1427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48" y="1490780"/>
            <a:ext cx="9200649" cy="5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5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8947</TotalTime>
  <Words>1003</Words>
  <Application>Microsoft Office PowerPoint</Application>
  <PresentationFormat>寬螢幕</PresentationFormat>
  <Paragraphs>182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王漢宗中古印簡</vt:lpstr>
      <vt:lpstr>微軟正黑體</vt:lpstr>
      <vt:lpstr>Arial</vt:lpstr>
      <vt:lpstr>Calibri</vt:lpstr>
      <vt:lpstr>Calibri Light</vt:lpstr>
      <vt:lpstr>Wingdings</vt:lpstr>
      <vt:lpstr>Office 佈景主題</vt:lpstr>
      <vt:lpstr>課程主題</vt:lpstr>
      <vt:lpstr>PowerPoint 簡報</vt:lpstr>
      <vt:lpstr>智慧物聯網基礎架構</vt:lpstr>
      <vt:lpstr>藍牙應用</vt:lpstr>
      <vt:lpstr>  藍芽的連接種類</vt:lpstr>
      <vt:lpstr>藍芽廣播控制模式</vt:lpstr>
      <vt:lpstr>藍牙廣播控制模式 </vt:lpstr>
      <vt:lpstr>藍芽廣播範例—主機(接收訊號者)</vt:lpstr>
      <vt:lpstr>藍牙廣播主機</vt:lpstr>
      <vt:lpstr>藍芽廣播範例—主機(接收訊號者)</vt:lpstr>
      <vt:lpstr>藍芽廣播範例--裝置EPY#1 EPY#1對所有主機廣播問好</vt:lpstr>
      <vt:lpstr>藍芽廣播範例--裝置EPY#1</vt:lpstr>
      <vt:lpstr>PowerPoint 簡報</vt:lpstr>
      <vt:lpstr>藍牙控制流程</vt:lpstr>
      <vt:lpstr>一對一藍芽控制模式</vt:lpstr>
      <vt:lpstr>一對一藍牙連線</vt:lpstr>
      <vt:lpstr>一對一藍牙連線</vt:lpstr>
      <vt:lpstr>一對一藍牙連線</vt:lpstr>
      <vt:lpstr>一對一藍牙連線</vt:lpstr>
      <vt:lpstr>一對一藍牙連線</vt:lpstr>
      <vt:lpstr>一對一藍牙連線</vt:lpstr>
      <vt:lpstr> 一對一連線範例--主機 EPY#1 互相問好      主機向從機傳送Hi，從機回傳Start </vt:lpstr>
      <vt:lpstr>一對一連線範例--從機 EPY#2</vt:lpstr>
      <vt:lpstr>一對一連線範例--主機 EPY#1 </vt:lpstr>
      <vt:lpstr>一對一連線範例--從機 EPY#2</vt:lpstr>
      <vt:lpstr>藍牙控制APP</vt:lpstr>
      <vt:lpstr>藍牙APP控制</vt:lpstr>
      <vt:lpstr>EPY裝置程式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補充資料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464</cp:revision>
  <dcterms:created xsi:type="dcterms:W3CDTF">2020-08-17T09:45:41Z</dcterms:created>
  <dcterms:modified xsi:type="dcterms:W3CDTF">2024-01-10T02:37:40Z</dcterms:modified>
</cp:coreProperties>
</file>